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emf" ContentType="image/x-emf"/>
  <Default Extension="mp3" ContentType="audio/mpeg"/>
  <Default Extension="rels" ContentType="application/vnd.openxmlformats-package.relationships+xml"/>
  <Default Extension="wmf" ContentType="image/x-wm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2" r:id="rId1"/>
  </p:sldMasterIdLst>
  <p:notesMasterIdLst>
    <p:notesMasterId r:id="rId129"/>
  </p:notesMasterIdLst>
  <p:handoutMasterIdLst>
    <p:handoutMasterId r:id="rId130"/>
  </p:handoutMasterIdLst>
  <p:sldIdLst>
    <p:sldId id="256" r:id="rId2"/>
    <p:sldId id="259" r:id="rId3"/>
    <p:sldId id="265" r:id="rId4"/>
    <p:sldId id="266" r:id="rId5"/>
    <p:sldId id="267" r:id="rId6"/>
    <p:sldId id="268" r:id="rId7"/>
    <p:sldId id="269" r:id="rId8"/>
    <p:sldId id="282" r:id="rId9"/>
    <p:sldId id="283" r:id="rId10"/>
    <p:sldId id="284" r:id="rId11"/>
    <p:sldId id="275" r:id="rId12"/>
    <p:sldId id="277" r:id="rId13"/>
    <p:sldId id="270" r:id="rId14"/>
    <p:sldId id="271" r:id="rId15"/>
    <p:sldId id="273" r:id="rId16"/>
    <p:sldId id="274" r:id="rId17"/>
    <p:sldId id="272" r:id="rId18"/>
    <p:sldId id="280" r:id="rId19"/>
    <p:sldId id="292" r:id="rId20"/>
    <p:sldId id="307" r:id="rId21"/>
    <p:sldId id="308" r:id="rId22"/>
    <p:sldId id="276" r:id="rId23"/>
    <p:sldId id="278" r:id="rId24"/>
    <p:sldId id="305" r:id="rId25"/>
    <p:sldId id="306" r:id="rId26"/>
    <p:sldId id="291" r:id="rId27"/>
    <p:sldId id="279" r:id="rId28"/>
    <p:sldId id="293" r:id="rId29"/>
    <p:sldId id="289" r:id="rId30"/>
    <p:sldId id="290" r:id="rId31"/>
    <p:sldId id="262" r:id="rId32"/>
    <p:sldId id="263" r:id="rId33"/>
    <p:sldId id="264" r:id="rId34"/>
    <p:sldId id="304" r:id="rId35"/>
    <p:sldId id="294" r:id="rId36"/>
    <p:sldId id="309" r:id="rId37"/>
    <p:sldId id="295" r:id="rId38"/>
    <p:sldId id="296" r:id="rId39"/>
    <p:sldId id="297" r:id="rId40"/>
    <p:sldId id="310" r:id="rId41"/>
    <p:sldId id="311" r:id="rId42"/>
    <p:sldId id="312" r:id="rId43"/>
    <p:sldId id="313" r:id="rId44"/>
    <p:sldId id="314" r:id="rId45"/>
    <p:sldId id="315" r:id="rId46"/>
    <p:sldId id="316" r:id="rId47"/>
    <p:sldId id="317" r:id="rId48"/>
    <p:sldId id="318" r:id="rId49"/>
    <p:sldId id="319" r:id="rId50"/>
    <p:sldId id="320" r:id="rId51"/>
    <p:sldId id="321" r:id="rId52"/>
    <p:sldId id="322" r:id="rId53"/>
    <p:sldId id="323" r:id="rId54"/>
    <p:sldId id="324" r:id="rId55"/>
    <p:sldId id="325" r:id="rId56"/>
    <p:sldId id="326" r:id="rId57"/>
    <p:sldId id="327" r:id="rId58"/>
    <p:sldId id="328" r:id="rId59"/>
    <p:sldId id="329" r:id="rId60"/>
    <p:sldId id="330" r:id="rId61"/>
    <p:sldId id="331" r:id="rId62"/>
    <p:sldId id="332" r:id="rId63"/>
    <p:sldId id="333" r:id="rId64"/>
    <p:sldId id="334" r:id="rId65"/>
    <p:sldId id="335" r:id="rId66"/>
    <p:sldId id="336" r:id="rId67"/>
    <p:sldId id="337" r:id="rId68"/>
    <p:sldId id="338" r:id="rId69"/>
    <p:sldId id="339" r:id="rId70"/>
    <p:sldId id="340" r:id="rId71"/>
    <p:sldId id="341" r:id="rId72"/>
    <p:sldId id="342" r:id="rId73"/>
    <p:sldId id="343" r:id="rId74"/>
    <p:sldId id="344" r:id="rId75"/>
    <p:sldId id="345" r:id="rId76"/>
    <p:sldId id="346" r:id="rId77"/>
    <p:sldId id="347" r:id="rId78"/>
    <p:sldId id="348" r:id="rId79"/>
    <p:sldId id="349" r:id="rId80"/>
    <p:sldId id="350" r:id="rId81"/>
    <p:sldId id="351" r:id="rId82"/>
    <p:sldId id="352" r:id="rId83"/>
    <p:sldId id="353" r:id="rId84"/>
    <p:sldId id="354" r:id="rId85"/>
    <p:sldId id="355" r:id="rId86"/>
    <p:sldId id="356" r:id="rId87"/>
    <p:sldId id="357" r:id="rId88"/>
    <p:sldId id="358" r:id="rId89"/>
    <p:sldId id="359" r:id="rId90"/>
    <p:sldId id="360" r:id="rId91"/>
    <p:sldId id="361" r:id="rId92"/>
    <p:sldId id="362" r:id="rId93"/>
    <p:sldId id="363" r:id="rId94"/>
    <p:sldId id="364" r:id="rId95"/>
    <p:sldId id="365" r:id="rId96"/>
    <p:sldId id="366" r:id="rId97"/>
    <p:sldId id="367" r:id="rId98"/>
    <p:sldId id="368" r:id="rId99"/>
    <p:sldId id="369" r:id="rId100"/>
    <p:sldId id="370" r:id="rId101"/>
    <p:sldId id="371" r:id="rId102"/>
    <p:sldId id="372" r:id="rId103"/>
    <p:sldId id="373" r:id="rId104"/>
    <p:sldId id="374" r:id="rId105"/>
    <p:sldId id="375" r:id="rId106"/>
    <p:sldId id="376" r:id="rId107"/>
    <p:sldId id="377" r:id="rId108"/>
    <p:sldId id="378" r:id="rId109"/>
    <p:sldId id="379" r:id="rId110"/>
    <p:sldId id="380" r:id="rId111"/>
    <p:sldId id="381" r:id="rId112"/>
    <p:sldId id="382" r:id="rId113"/>
    <p:sldId id="383" r:id="rId114"/>
    <p:sldId id="384" r:id="rId115"/>
    <p:sldId id="385" r:id="rId116"/>
    <p:sldId id="386" r:id="rId117"/>
    <p:sldId id="387" r:id="rId118"/>
    <p:sldId id="388" r:id="rId119"/>
    <p:sldId id="389" r:id="rId120"/>
    <p:sldId id="390" r:id="rId121"/>
    <p:sldId id="391" r:id="rId122"/>
    <p:sldId id="392" r:id="rId123"/>
    <p:sldId id="393" r:id="rId124"/>
    <p:sldId id="394" r:id="rId125"/>
    <p:sldId id="395" r:id="rId126"/>
    <p:sldId id="396" r:id="rId127"/>
    <p:sldId id="397" r:id="rId1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560"/>
    <p:restoredTop sz="93640"/>
  </p:normalViewPr>
  <p:slideViewPr>
    <p:cSldViewPr snapToGrid="0" snapToObjects="1">
      <p:cViewPr>
        <p:scale>
          <a:sx n="93" d="100"/>
          <a:sy n="93" d="100"/>
        </p:scale>
        <p:origin x="368" y="-688"/>
      </p:cViewPr>
      <p:guideLst/>
    </p:cSldViewPr>
  </p:slideViewPr>
  <p:notesTextViewPr>
    <p:cViewPr>
      <p:scale>
        <a:sx n="1" d="1"/>
        <a:sy n="1" d="1"/>
      </p:scale>
      <p:origin x="0" y="0"/>
    </p:cViewPr>
  </p:notesTextViewPr>
  <p:sorterViewPr>
    <p:cViewPr>
      <p:scale>
        <a:sx n="144" d="100"/>
        <a:sy n="144" d="100"/>
      </p:scale>
      <p:origin x="0" y="0"/>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notesMaster" Target="notesMasters/notesMaster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handoutMaster" Target="handoutMasters/handoutMaster1.xml"/><Relationship Id="rId131" Type="http://schemas.openxmlformats.org/officeDocument/2006/relationships/presProps" Target="presProps.xml"/><Relationship Id="rId132" Type="http://schemas.openxmlformats.org/officeDocument/2006/relationships/viewProps" Target="viewProps.xml"/><Relationship Id="rId133" Type="http://schemas.openxmlformats.org/officeDocument/2006/relationships/theme" Target="theme/theme1.xml"/><Relationship Id="rId13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8B79B4-AFA4-4620-B6A6-D7E8BA0D4CEB}" type="doc">
      <dgm:prSet loTypeId="urn:microsoft.com/office/officeart/2005/8/layout/arrow2" loCatId="process" qsTypeId="urn:microsoft.com/office/officeart/2005/8/quickstyle/3D3" qsCatId="3D" csTypeId="urn:microsoft.com/office/officeart/2005/8/colors/accent1_4" csCatId="accent1" phldr="1"/>
      <dgm:spPr/>
      <dgm:t>
        <a:bodyPr/>
        <a:lstStyle/>
        <a:p>
          <a:endParaRPr lang="en-US"/>
        </a:p>
      </dgm:t>
    </dgm:pt>
    <dgm:pt modelId="{8C1704BD-9C56-4E07-8F9A-714CAA29BD43}">
      <dgm:prSet phldrT="[Text]"/>
      <dgm:spPr/>
      <dgm:t>
        <a:bodyPr/>
        <a:lstStyle/>
        <a:p>
          <a:r>
            <a:rPr lang="en-US" dirty="0" smtClean="0">
              <a:solidFill>
                <a:schemeClr val="bg1"/>
              </a:solidFill>
            </a:rPr>
            <a:t>Novice</a:t>
          </a:r>
          <a:endParaRPr lang="en-US" dirty="0">
            <a:solidFill>
              <a:schemeClr val="bg1"/>
            </a:solidFill>
          </a:endParaRPr>
        </a:p>
      </dgm:t>
    </dgm:pt>
    <dgm:pt modelId="{66438111-ED34-41B8-AF1E-AD08AD7E7DE3}" type="parTrans" cxnId="{66548DD0-1AD2-44A9-9F6C-078F42D440DD}">
      <dgm:prSet/>
      <dgm:spPr/>
      <dgm:t>
        <a:bodyPr/>
        <a:lstStyle/>
        <a:p>
          <a:endParaRPr lang="en-US"/>
        </a:p>
      </dgm:t>
    </dgm:pt>
    <dgm:pt modelId="{9BFE25B0-2200-4085-B1DC-944AAE3B6AC8}" type="sibTrans" cxnId="{66548DD0-1AD2-44A9-9F6C-078F42D440DD}">
      <dgm:prSet/>
      <dgm:spPr/>
      <dgm:t>
        <a:bodyPr/>
        <a:lstStyle/>
        <a:p>
          <a:endParaRPr lang="en-US"/>
        </a:p>
      </dgm:t>
    </dgm:pt>
    <dgm:pt modelId="{54B52159-26C7-4950-8376-DA706024EF2E}">
      <dgm:prSet phldrT="[Text]"/>
      <dgm:spPr/>
      <dgm:t>
        <a:bodyPr/>
        <a:lstStyle/>
        <a:p>
          <a:r>
            <a:rPr lang="en-US" dirty="0" smtClean="0">
              <a:solidFill>
                <a:schemeClr val="bg1"/>
              </a:solidFill>
            </a:rPr>
            <a:t>Intermediate</a:t>
          </a:r>
          <a:endParaRPr lang="en-US" dirty="0">
            <a:solidFill>
              <a:schemeClr val="bg1"/>
            </a:solidFill>
          </a:endParaRPr>
        </a:p>
      </dgm:t>
    </dgm:pt>
    <dgm:pt modelId="{CC9D9FB8-847F-49AE-A240-9D77FE12DC41}" type="parTrans" cxnId="{873A50A0-0727-4064-B92D-CEFAF11FD364}">
      <dgm:prSet/>
      <dgm:spPr/>
      <dgm:t>
        <a:bodyPr/>
        <a:lstStyle/>
        <a:p>
          <a:endParaRPr lang="en-US"/>
        </a:p>
      </dgm:t>
    </dgm:pt>
    <dgm:pt modelId="{9ABF2073-23E6-4D72-8820-1A474BBF1EEF}" type="sibTrans" cxnId="{873A50A0-0727-4064-B92D-CEFAF11FD364}">
      <dgm:prSet/>
      <dgm:spPr/>
      <dgm:t>
        <a:bodyPr/>
        <a:lstStyle/>
        <a:p>
          <a:endParaRPr lang="en-US"/>
        </a:p>
      </dgm:t>
    </dgm:pt>
    <dgm:pt modelId="{149CEF8C-623B-4765-93F9-9D84BEC81B96}">
      <dgm:prSet phldrT="[Text]"/>
      <dgm:spPr/>
      <dgm:t>
        <a:bodyPr/>
        <a:lstStyle/>
        <a:p>
          <a:r>
            <a:rPr lang="en-US" dirty="0" smtClean="0">
              <a:solidFill>
                <a:schemeClr val="bg1"/>
              </a:solidFill>
            </a:rPr>
            <a:t>Advanced</a:t>
          </a:r>
          <a:endParaRPr lang="en-US" dirty="0">
            <a:solidFill>
              <a:schemeClr val="bg1"/>
            </a:solidFill>
          </a:endParaRPr>
        </a:p>
      </dgm:t>
    </dgm:pt>
    <dgm:pt modelId="{4E5B3707-B630-4AA7-B699-4504D8EA4EB8}" type="parTrans" cxnId="{287B261B-B9F7-4FBE-ACC1-8AE114BC3598}">
      <dgm:prSet/>
      <dgm:spPr/>
      <dgm:t>
        <a:bodyPr/>
        <a:lstStyle/>
        <a:p>
          <a:endParaRPr lang="en-US"/>
        </a:p>
      </dgm:t>
    </dgm:pt>
    <dgm:pt modelId="{ECCA4C21-5F57-4314-BE0D-4E1AC1819EF9}" type="sibTrans" cxnId="{287B261B-B9F7-4FBE-ACC1-8AE114BC3598}">
      <dgm:prSet/>
      <dgm:spPr/>
      <dgm:t>
        <a:bodyPr/>
        <a:lstStyle/>
        <a:p>
          <a:endParaRPr lang="en-US"/>
        </a:p>
      </dgm:t>
    </dgm:pt>
    <dgm:pt modelId="{95A66D95-5630-4BFF-9299-482DD3A40F90}">
      <dgm:prSet/>
      <dgm:spPr/>
      <dgm:t>
        <a:bodyPr/>
        <a:lstStyle/>
        <a:p>
          <a:r>
            <a:rPr lang="en-US" dirty="0" smtClean="0">
              <a:solidFill>
                <a:schemeClr val="bg1"/>
              </a:solidFill>
            </a:rPr>
            <a:t>Superior</a:t>
          </a:r>
          <a:endParaRPr lang="en-US" dirty="0">
            <a:solidFill>
              <a:schemeClr val="bg1"/>
            </a:solidFill>
          </a:endParaRPr>
        </a:p>
      </dgm:t>
    </dgm:pt>
    <dgm:pt modelId="{507B3356-E45F-4002-9926-8A2B64ABF3C8}" type="parTrans" cxnId="{56961C37-3AC6-4DBD-B994-607D7F7B287A}">
      <dgm:prSet/>
      <dgm:spPr/>
      <dgm:t>
        <a:bodyPr/>
        <a:lstStyle/>
        <a:p>
          <a:endParaRPr lang="en-US"/>
        </a:p>
      </dgm:t>
    </dgm:pt>
    <dgm:pt modelId="{8550C56B-FBD3-47F0-BA88-773476E890E0}" type="sibTrans" cxnId="{56961C37-3AC6-4DBD-B994-607D7F7B287A}">
      <dgm:prSet/>
      <dgm:spPr/>
      <dgm:t>
        <a:bodyPr/>
        <a:lstStyle/>
        <a:p>
          <a:endParaRPr lang="en-US"/>
        </a:p>
      </dgm:t>
    </dgm:pt>
    <dgm:pt modelId="{5003D879-C4E2-4468-A794-28CFCE3FA77D}">
      <dgm:prSet/>
      <dgm:spPr/>
      <dgm:t>
        <a:bodyPr/>
        <a:lstStyle/>
        <a:p>
          <a:r>
            <a:rPr lang="en-US" dirty="0" smtClean="0">
              <a:solidFill>
                <a:schemeClr val="bg1"/>
              </a:solidFill>
            </a:rPr>
            <a:t>Distinguished</a:t>
          </a:r>
          <a:endParaRPr lang="en-US" dirty="0">
            <a:solidFill>
              <a:schemeClr val="bg1"/>
            </a:solidFill>
          </a:endParaRPr>
        </a:p>
      </dgm:t>
    </dgm:pt>
    <dgm:pt modelId="{DBC2FDBA-BDE9-4006-AE4D-22FCD1CC2E51}" type="parTrans" cxnId="{6299C2E7-ED3C-4CC6-B280-52B80A72C4E9}">
      <dgm:prSet/>
      <dgm:spPr/>
      <dgm:t>
        <a:bodyPr/>
        <a:lstStyle/>
        <a:p>
          <a:endParaRPr lang="en-US"/>
        </a:p>
      </dgm:t>
    </dgm:pt>
    <dgm:pt modelId="{C000B7BE-354A-4A7F-A09B-CD01A526D0C3}" type="sibTrans" cxnId="{6299C2E7-ED3C-4CC6-B280-52B80A72C4E9}">
      <dgm:prSet/>
      <dgm:spPr/>
      <dgm:t>
        <a:bodyPr/>
        <a:lstStyle/>
        <a:p>
          <a:endParaRPr lang="en-US"/>
        </a:p>
      </dgm:t>
    </dgm:pt>
    <dgm:pt modelId="{ECEE157F-6FE3-4176-9E76-A00FA5529676}" type="pres">
      <dgm:prSet presAssocID="{A98B79B4-AFA4-4620-B6A6-D7E8BA0D4CEB}" presName="arrowDiagram" presStyleCnt="0">
        <dgm:presLayoutVars>
          <dgm:chMax val="5"/>
          <dgm:dir/>
          <dgm:resizeHandles val="exact"/>
        </dgm:presLayoutVars>
      </dgm:prSet>
      <dgm:spPr/>
      <dgm:t>
        <a:bodyPr/>
        <a:lstStyle/>
        <a:p>
          <a:endParaRPr lang="en-US"/>
        </a:p>
      </dgm:t>
    </dgm:pt>
    <dgm:pt modelId="{3F6ED560-3291-4A1C-BC67-87BB56471A22}" type="pres">
      <dgm:prSet presAssocID="{A98B79B4-AFA4-4620-B6A6-D7E8BA0D4CEB}" presName="arrow" presStyleLbl="bgShp" presStyleIdx="0" presStyleCnt="1"/>
      <dgm:spPr/>
      <dgm:t>
        <a:bodyPr/>
        <a:lstStyle/>
        <a:p>
          <a:endParaRPr lang="en-US"/>
        </a:p>
      </dgm:t>
    </dgm:pt>
    <dgm:pt modelId="{04B2E3D8-7AA8-4504-A70A-0F2BD73AB81D}" type="pres">
      <dgm:prSet presAssocID="{A98B79B4-AFA4-4620-B6A6-D7E8BA0D4CEB}" presName="arrowDiagram5" presStyleCnt="0"/>
      <dgm:spPr/>
      <dgm:t>
        <a:bodyPr/>
        <a:lstStyle/>
        <a:p>
          <a:endParaRPr lang="en-US"/>
        </a:p>
      </dgm:t>
    </dgm:pt>
    <dgm:pt modelId="{DFC28BCB-C867-4987-8A2E-1B6FB0A7307F}" type="pres">
      <dgm:prSet presAssocID="{8C1704BD-9C56-4E07-8F9A-714CAA29BD43}" presName="bullet5a" presStyleLbl="node1" presStyleIdx="0" presStyleCnt="5"/>
      <dgm:spPr/>
      <dgm:t>
        <a:bodyPr/>
        <a:lstStyle/>
        <a:p>
          <a:endParaRPr lang="en-US"/>
        </a:p>
      </dgm:t>
    </dgm:pt>
    <dgm:pt modelId="{CCC5D3AF-C7DC-4C49-8B9C-A7AC395E67E3}" type="pres">
      <dgm:prSet presAssocID="{8C1704BD-9C56-4E07-8F9A-714CAA29BD43}" presName="textBox5a" presStyleLbl="revTx" presStyleIdx="0" presStyleCnt="5">
        <dgm:presLayoutVars>
          <dgm:bulletEnabled val="1"/>
        </dgm:presLayoutVars>
      </dgm:prSet>
      <dgm:spPr/>
      <dgm:t>
        <a:bodyPr/>
        <a:lstStyle/>
        <a:p>
          <a:endParaRPr lang="en-US"/>
        </a:p>
      </dgm:t>
    </dgm:pt>
    <dgm:pt modelId="{84204058-3309-43AE-BBE8-1691BE59EFB0}" type="pres">
      <dgm:prSet presAssocID="{54B52159-26C7-4950-8376-DA706024EF2E}" presName="bullet5b" presStyleLbl="node1" presStyleIdx="1" presStyleCnt="5"/>
      <dgm:spPr/>
      <dgm:t>
        <a:bodyPr/>
        <a:lstStyle/>
        <a:p>
          <a:endParaRPr lang="en-US"/>
        </a:p>
      </dgm:t>
    </dgm:pt>
    <dgm:pt modelId="{AB12127F-D7DB-4A3F-8FDE-5CB2E3A21A2F}" type="pres">
      <dgm:prSet presAssocID="{54B52159-26C7-4950-8376-DA706024EF2E}" presName="textBox5b" presStyleLbl="revTx" presStyleIdx="1" presStyleCnt="5">
        <dgm:presLayoutVars>
          <dgm:bulletEnabled val="1"/>
        </dgm:presLayoutVars>
      </dgm:prSet>
      <dgm:spPr/>
      <dgm:t>
        <a:bodyPr/>
        <a:lstStyle/>
        <a:p>
          <a:endParaRPr lang="en-US"/>
        </a:p>
      </dgm:t>
    </dgm:pt>
    <dgm:pt modelId="{75D3AB41-CC8F-4DF3-A9E0-BB4C151B0947}" type="pres">
      <dgm:prSet presAssocID="{149CEF8C-623B-4765-93F9-9D84BEC81B96}" presName="bullet5c" presStyleLbl="node1" presStyleIdx="2" presStyleCnt="5"/>
      <dgm:spPr/>
      <dgm:t>
        <a:bodyPr/>
        <a:lstStyle/>
        <a:p>
          <a:endParaRPr lang="en-US"/>
        </a:p>
      </dgm:t>
    </dgm:pt>
    <dgm:pt modelId="{5A7BC710-F568-4D4A-B761-FDC9BE5A30E8}" type="pres">
      <dgm:prSet presAssocID="{149CEF8C-623B-4765-93F9-9D84BEC81B96}" presName="textBox5c" presStyleLbl="revTx" presStyleIdx="2" presStyleCnt="5">
        <dgm:presLayoutVars>
          <dgm:bulletEnabled val="1"/>
        </dgm:presLayoutVars>
      </dgm:prSet>
      <dgm:spPr/>
      <dgm:t>
        <a:bodyPr/>
        <a:lstStyle/>
        <a:p>
          <a:endParaRPr lang="en-US"/>
        </a:p>
      </dgm:t>
    </dgm:pt>
    <dgm:pt modelId="{8BCF1781-07C1-4CBC-991E-1FA1A21FCA3D}" type="pres">
      <dgm:prSet presAssocID="{95A66D95-5630-4BFF-9299-482DD3A40F90}" presName="bullet5d" presStyleLbl="node1" presStyleIdx="3" presStyleCnt="5"/>
      <dgm:spPr/>
      <dgm:t>
        <a:bodyPr/>
        <a:lstStyle/>
        <a:p>
          <a:endParaRPr lang="en-US"/>
        </a:p>
      </dgm:t>
    </dgm:pt>
    <dgm:pt modelId="{AF93116E-E59E-4872-BA25-4A3F3672880B}" type="pres">
      <dgm:prSet presAssocID="{95A66D95-5630-4BFF-9299-482DD3A40F90}" presName="textBox5d" presStyleLbl="revTx" presStyleIdx="3" presStyleCnt="5">
        <dgm:presLayoutVars>
          <dgm:bulletEnabled val="1"/>
        </dgm:presLayoutVars>
      </dgm:prSet>
      <dgm:spPr/>
      <dgm:t>
        <a:bodyPr/>
        <a:lstStyle/>
        <a:p>
          <a:endParaRPr lang="en-US"/>
        </a:p>
      </dgm:t>
    </dgm:pt>
    <dgm:pt modelId="{F9F3B922-3E9C-4AA7-B36F-88D595AAABE5}" type="pres">
      <dgm:prSet presAssocID="{5003D879-C4E2-4468-A794-28CFCE3FA77D}" presName="bullet5e" presStyleLbl="node1" presStyleIdx="4" presStyleCnt="5"/>
      <dgm:spPr/>
      <dgm:t>
        <a:bodyPr/>
        <a:lstStyle/>
        <a:p>
          <a:endParaRPr lang="en-US"/>
        </a:p>
      </dgm:t>
    </dgm:pt>
    <dgm:pt modelId="{C63A8BD4-3AB7-4428-833E-7F843103FF84}" type="pres">
      <dgm:prSet presAssocID="{5003D879-C4E2-4468-A794-28CFCE3FA77D}" presName="textBox5e" presStyleLbl="revTx" presStyleIdx="4" presStyleCnt="5" custLinFactNeighborX="2975" custLinFactNeighborY="-5037">
        <dgm:presLayoutVars>
          <dgm:bulletEnabled val="1"/>
        </dgm:presLayoutVars>
      </dgm:prSet>
      <dgm:spPr/>
      <dgm:t>
        <a:bodyPr/>
        <a:lstStyle/>
        <a:p>
          <a:endParaRPr lang="en-US"/>
        </a:p>
      </dgm:t>
    </dgm:pt>
  </dgm:ptLst>
  <dgm:cxnLst>
    <dgm:cxn modelId="{873A50A0-0727-4064-B92D-CEFAF11FD364}" srcId="{A98B79B4-AFA4-4620-B6A6-D7E8BA0D4CEB}" destId="{54B52159-26C7-4950-8376-DA706024EF2E}" srcOrd="1" destOrd="0" parTransId="{CC9D9FB8-847F-49AE-A240-9D77FE12DC41}" sibTransId="{9ABF2073-23E6-4D72-8820-1A474BBF1EEF}"/>
    <dgm:cxn modelId="{6299C2E7-ED3C-4CC6-B280-52B80A72C4E9}" srcId="{A98B79B4-AFA4-4620-B6A6-D7E8BA0D4CEB}" destId="{5003D879-C4E2-4468-A794-28CFCE3FA77D}" srcOrd="4" destOrd="0" parTransId="{DBC2FDBA-BDE9-4006-AE4D-22FCD1CC2E51}" sibTransId="{C000B7BE-354A-4A7F-A09B-CD01A526D0C3}"/>
    <dgm:cxn modelId="{66548DD0-1AD2-44A9-9F6C-078F42D440DD}" srcId="{A98B79B4-AFA4-4620-B6A6-D7E8BA0D4CEB}" destId="{8C1704BD-9C56-4E07-8F9A-714CAA29BD43}" srcOrd="0" destOrd="0" parTransId="{66438111-ED34-41B8-AF1E-AD08AD7E7DE3}" sibTransId="{9BFE25B0-2200-4085-B1DC-944AAE3B6AC8}"/>
    <dgm:cxn modelId="{56961C37-3AC6-4DBD-B994-607D7F7B287A}" srcId="{A98B79B4-AFA4-4620-B6A6-D7E8BA0D4CEB}" destId="{95A66D95-5630-4BFF-9299-482DD3A40F90}" srcOrd="3" destOrd="0" parTransId="{507B3356-E45F-4002-9926-8A2B64ABF3C8}" sibTransId="{8550C56B-FBD3-47F0-BA88-773476E890E0}"/>
    <dgm:cxn modelId="{E1F1B3F1-1126-EB49-B633-B760B2805682}" type="presOf" srcId="{149CEF8C-623B-4765-93F9-9D84BEC81B96}" destId="{5A7BC710-F568-4D4A-B761-FDC9BE5A30E8}" srcOrd="0" destOrd="0" presId="urn:microsoft.com/office/officeart/2005/8/layout/arrow2"/>
    <dgm:cxn modelId="{24EBB8A0-D255-9E46-A9E3-D2D9C05B6F56}" type="presOf" srcId="{A98B79B4-AFA4-4620-B6A6-D7E8BA0D4CEB}" destId="{ECEE157F-6FE3-4176-9E76-A00FA5529676}" srcOrd="0" destOrd="0" presId="urn:microsoft.com/office/officeart/2005/8/layout/arrow2"/>
    <dgm:cxn modelId="{287B261B-B9F7-4FBE-ACC1-8AE114BC3598}" srcId="{A98B79B4-AFA4-4620-B6A6-D7E8BA0D4CEB}" destId="{149CEF8C-623B-4765-93F9-9D84BEC81B96}" srcOrd="2" destOrd="0" parTransId="{4E5B3707-B630-4AA7-B699-4504D8EA4EB8}" sibTransId="{ECCA4C21-5F57-4314-BE0D-4E1AC1819EF9}"/>
    <dgm:cxn modelId="{DD27C47F-9F06-0F44-BF48-AF5C2955F369}" type="presOf" srcId="{95A66D95-5630-4BFF-9299-482DD3A40F90}" destId="{AF93116E-E59E-4872-BA25-4A3F3672880B}" srcOrd="0" destOrd="0" presId="urn:microsoft.com/office/officeart/2005/8/layout/arrow2"/>
    <dgm:cxn modelId="{ADFF6DE4-C020-2046-B66A-209B07EEE031}" type="presOf" srcId="{5003D879-C4E2-4468-A794-28CFCE3FA77D}" destId="{C63A8BD4-3AB7-4428-833E-7F843103FF84}" srcOrd="0" destOrd="0" presId="urn:microsoft.com/office/officeart/2005/8/layout/arrow2"/>
    <dgm:cxn modelId="{560DC621-5B59-3145-8ACE-F47E3B12F2E9}" type="presOf" srcId="{8C1704BD-9C56-4E07-8F9A-714CAA29BD43}" destId="{CCC5D3AF-C7DC-4C49-8B9C-A7AC395E67E3}" srcOrd="0" destOrd="0" presId="urn:microsoft.com/office/officeart/2005/8/layout/arrow2"/>
    <dgm:cxn modelId="{774287CB-828B-5C44-97DA-A15A371E34F6}" type="presOf" srcId="{54B52159-26C7-4950-8376-DA706024EF2E}" destId="{AB12127F-D7DB-4A3F-8FDE-5CB2E3A21A2F}" srcOrd="0" destOrd="0" presId="urn:microsoft.com/office/officeart/2005/8/layout/arrow2"/>
    <dgm:cxn modelId="{4B4ED8BB-EAC3-B04F-80FE-43BB35C3888A}" type="presParOf" srcId="{ECEE157F-6FE3-4176-9E76-A00FA5529676}" destId="{3F6ED560-3291-4A1C-BC67-87BB56471A22}" srcOrd="0" destOrd="0" presId="urn:microsoft.com/office/officeart/2005/8/layout/arrow2"/>
    <dgm:cxn modelId="{9C19C8C1-F9ED-2F42-824D-77A6EC28FBA8}" type="presParOf" srcId="{ECEE157F-6FE3-4176-9E76-A00FA5529676}" destId="{04B2E3D8-7AA8-4504-A70A-0F2BD73AB81D}" srcOrd="1" destOrd="0" presId="urn:microsoft.com/office/officeart/2005/8/layout/arrow2"/>
    <dgm:cxn modelId="{1AEA5A19-5136-FE49-8EA4-3366334DF2CD}" type="presParOf" srcId="{04B2E3D8-7AA8-4504-A70A-0F2BD73AB81D}" destId="{DFC28BCB-C867-4987-8A2E-1B6FB0A7307F}" srcOrd="0" destOrd="0" presId="urn:microsoft.com/office/officeart/2005/8/layout/arrow2"/>
    <dgm:cxn modelId="{EDC5C70E-7FDA-6C44-9431-992FEE59CF06}" type="presParOf" srcId="{04B2E3D8-7AA8-4504-A70A-0F2BD73AB81D}" destId="{CCC5D3AF-C7DC-4C49-8B9C-A7AC395E67E3}" srcOrd="1" destOrd="0" presId="urn:microsoft.com/office/officeart/2005/8/layout/arrow2"/>
    <dgm:cxn modelId="{36BE415F-3D67-A94D-BFE2-1D77731392AD}" type="presParOf" srcId="{04B2E3D8-7AA8-4504-A70A-0F2BD73AB81D}" destId="{84204058-3309-43AE-BBE8-1691BE59EFB0}" srcOrd="2" destOrd="0" presId="urn:microsoft.com/office/officeart/2005/8/layout/arrow2"/>
    <dgm:cxn modelId="{89C5109B-8DA8-6E48-8654-721CC5B996F4}" type="presParOf" srcId="{04B2E3D8-7AA8-4504-A70A-0F2BD73AB81D}" destId="{AB12127F-D7DB-4A3F-8FDE-5CB2E3A21A2F}" srcOrd="3" destOrd="0" presId="urn:microsoft.com/office/officeart/2005/8/layout/arrow2"/>
    <dgm:cxn modelId="{50FF0703-9582-FD4C-A053-47D4AD12096C}" type="presParOf" srcId="{04B2E3D8-7AA8-4504-A70A-0F2BD73AB81D}" destId="{75D3AB41-CC8F-4DF3-A9E0-BB4C151B0947}" srcOrd="4" destOrd="0" presId="urn:microsoft.com/office/officeart/2005/8/layout/arrow2"/>
    <dgm:cxn modelId="{F0F6547C-B4CA-CB43-A2E7-775D6FB83B0A}" type="presParOf" srcId="{04B2E3D8-7AA8-4504-A70A-0F2BD73AB81D}" destId="{5A7BC710-F568-4D4A-B761-FDC9BE5A30E8}" srcOrd="5" destOrd="0" presId="urn:microsoft.com/office/officeart/2005/8/layout/arrow2"/>
    <dgm:cxn modelId="{FF82C1A7-FBDD-904B-A0C4-3DC1266A281E}" type="presParOf" srcId="{04B2E3D8-7AA8-4504-A70A-0F2BD73AB81D}" destId="{8BCF1781-07C1-4CBC-991E-1FA1A21FCA3D}" srcOrd="6" destOrd="0" presId="urn:microsoft.com/office/officeart/2005/8/layout/arrow2"/>
    <dgm:cxn modelId="{ECACDC50-A4C7-DF41-8D4A-89032FA4AB96}" type="presParOf" srcId="{04B2E3D8-7AA8-4504-A70A-0F2BD73AB81D}" destId="{AF93116E-E59E-4872-BA25-4A3F3672880B}" srcOrd="7" destOrd="0" presId="urn:microsoft.com/office/officeart/2005/8/layout/arrow2"/>
    <dgm:cxn modelId="{C32B4A37-60C2-3E47-9D12-05B249EA89BB}" type="presParOf" srcId="{04B2E3D8-7AA8-4504-A70A-0F2BD73AB81D}" destId="{F9F3B922-3E9C-4AA7-B36F-88D595AAABE5}" srcOrd="8" destOrd="0" presId="urn:microsoft.com/office/officeart/2005/8/layout/arrow2"/>
    <dgm:cxn modelId="{E7A98D11-0118-214C-8D9B-249C5744B654}" type="presParOf" srcId="{04B2E3D8-7AA8-4504-A70A-0F2BD73AB81D}" destId="{C63A8BD4-3AB7-4428-833E-7F843103FF84}" srcOrd="9" destOrd="0" presId="urn:microsoft.com/office/officeart/2005/8/layout/arrow2"/>
  </dgm:cxnLst>
  <dgm:bg>
    <a:solidFill>
      <a:schemeClr val="tx2">
        <a:lumMod val="40000"/>
        <a:lumOff val="60000"/>
      </a:schemeClr>
    </a:solidFill>
  </dgm:bg>
  <dgm:whole>
    <a:ln>
      <a:solidFill>
        <a:schemeClr val="accent1">
          <a:lumMod val="20000"/>
          <a:lumOff val="80000"/>
        </a:schemeClr>
      </a:solidFill>
    </a:ln>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FCA0ACAB-BAF3-4A91-AEEB-45E8DE015A0B}"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n-US"/>
        </a:p>
      </dgm:t>
    </dgm:pt>
    <dgm:pt modelId="{75412844-818D-4E1C-9FB4-39206BC78DBD}">
      <dgm:prSet phldrT="[Text]" custT="1"/>
      <dgm:spPr/>
      <dgm:t>
        <a:bodyPr/>
        <a:lstStyle/>
        <a:p>
          <a:r>
            <a:rPr lang="en-US" sz="1900" b="1" dirty="0" smtClean="0"/>
            <a:t>-</a:t>
          </a:r>
          <a:r>
            <a:rPr lang="en-US" sz="1900" b="1" baseline="0" dirty="0" smtClean="0"/>
            <a:t> </a:t>
          </a:r>
          <a:r>
            <a:rPr lang="en-US" sz="2400" b="1" dirty="0" smtClean="0"/>
            <a:t>Barely there</a:t>
          </a:r>
        </a:p>
        <a:p>
          <a:r>
            <a:rPr lang="en-US" sz="1900" dirty="0" smtClean="0"/>
            <a:t>- Just hanging on</a:t>
          </a:r>
        </a:p>
        <a:p>
          <a:r>
            <a:rPr lang="en-US" sz="1900" dirty="0" smtClean="0"/>
            <a:t>-</a:t>
          </a:r>
          <a:r>
            <a:rPr lang="en-US" sz="1900" baseline="0" dirty="0" smtClean="0"/>
            <a:t> </a:t>
          </a:r>
          <a:r>
            <a:rPr lang="en-US" sz="1900" dirty="0" smtClean="0"/>
            <a:t>Sustained but    skeletal for the level</a:t>
          </a:r>
          <a:endParaRPr lang="en-US" sz="1900" dirty="0"/>
        </a:p>
      </dgm:t>
    </dgm:pt>
    <dgm:pt modelId="{FCEF9D82-0076-4C62-A409-4C46DFA620A3}" type="parTrans" cxnId="{A1AAF0A5-8124-4A39-AF7A-096B21E93A60}">
      <dgm:prSet/>
      <dgm:spPr/>
      <dgm:t>
        <a:bodyPr/>
        <a:lstStyle/>
        <a:p>
          <a:endParaRPr lang="en-US"/>
        </a:p>
      </dgm:t>
    </dgm:pt>
    <dgm:pt modelId="{61543945-C57A-4A6E-8089-7CC16456BEB7}" type="sibTrans" cxnId="{A1AAF0A5-8124-4A39-AF7A-096B21E93A60}">
      <dgm:prSet/>
      <dgm:spPr/>
      <dgm:t>
        <a:bodyPr/>
        <a:lstStyle/>
        <a:p>
          <a:endParaRPr lang="en-US"/>
        </a:p>
      </dgm:t>
    </dgm:pt>
    <dgm:pt modelId="{1732F807-A2F1-442F-B70A-E643BC378D3A}">
      <dgm:prSet phldrT="[Text]" custT="1"/>
      <dgm:spPr/>
      <dgm:t>
        <a:bodyPr/>
        <a:lstStyle/>
        <a:p>
          <a:r>
            <a:rPr lang="en-US" sz="2400" b="0" dirty="0" smtClean="0"/>
            <a:t>- </a:t>
          </a:r>
          <a:r>
            <a:rPr lang="en-US" sz="2400" b="1" dirty="0" smtClean="0"/>
            <a:t>Solid</a:t>
          </a:r>
        </a:p>
        <a:p>
          <a:r>
            <a:rPr lang="en-US" sz="1900" dirty="0" smtClean="0"/>
            <a:t>- Quantity and  quality for the level</a:t>
          </a:r>
        </a:p>
        <a:p>
          <a:r>
            <a:rPr lang="en-US" sz="1900" dirty="0" smtClean="0"/>
            <a:t>- Some features of the next level</a:t>
          </a:r>
          <a:endParaRPr lang="en-US" sz="1900" dirty="0"/>
        </a:p>
      </dgm:t>
    </dgm:pt>
    <dgm:pt modelId="{29F5B186-2D65-4649-B00D-3B957CBA3FAB}" type="parTrans" cxnId="{1858D091-F523-4E67-9582-1AB86E3F64E4}">
      <dgm:prSet/>
      <dgm:spPr/>
      <dgm:t>
        <a:bodyPr/>
        <a:lstStyle/>
        <a:p>
          <a:endParaRPr lang="en-US"/>
        </a:p>
      </dgm:t>
    </dgm:pt>
    <dgm:pt modelId="{14A8D1B9-B101-4861-BF5F-A5F8E186EF79}" type="sibTrans" cxnId="{1858D091-F523-4E67-9582-1AB86E3F64E4}">
      <dgm:prSet/>
      <dgm:spPr/>
      <dgm:t>
        <a:bodyPr/>
        <a:lstStyle/>
        <a:p>
          <a:endParaRPr lang="en-US"/>
        </a:p>
      </dgm:t>
    </dgm:pt>
    <dgm:pt modelId="{90D03E24-DE43-4732-80D0-B392125CFF31}">
      <dgm:prSet phldrT="[Text]" custT="1"/>
      <dgm:spPr/>
      <dgm:t>
        <a:bodyPr/>
        <a:lstStyle/>
        <a:p>
          <a:r>
            <a:rPr lang="en-US" sz="2400" dirty="0" smtClean="0"/>
            <a:t>-</a:t>
          </a:r>
          <a:r>
            <a:rPr lang="en-US" sz="2400" baseline="0" dirty="0" smtClean="0"/>
            <a:t> </a:t>
          </a:r>
          <a:r>
            <a:rPr lang="en-US" sz="2400" b="1" dirty="0" smtClean="0">
              <a:solidFill>
                <a:schemeClr val="tx1"/>
              </a:solidFill>
            </a:rPr>
            <a:t>“Falls” </a:t>
          </a:r>
          <a:r>
            <a:rPr lang="en-US" sz="1900" dirty="0" smtClean="0"/>
            <a:t>from</a:t>
          </a:r>
          <a:r>
            <a:rPr lang="en-US" sz="1900" baseline="0" dirty="0" smtClean="0"/>
            <a:t>    </a:t>
          </a:r>
          <a:r>
            <a:rPr lang="en-US" sz="1900" dirty="0" smtClean="0"/>
            <a:t>above</a:t>
          </a:r>
          <a:r>
            <a:rPr lang="en-US" sz="1900" b="1" dirty="0" smtClean="0"/>
            <a:t/>
          </a:r>
          <a:br>
            <a:rPr lang="en-US" sz="1900" b="1" dirty="0" smtClean="0"/>
          </a:br>
          <a:r>
            <a:rPr lang="en-US" sz="1900" dirty="0" smtClean="0"/>
            <a:t>-</a:t>
          </a:r>
          <a:r>
            <a:rPr lang="en-US" sz="1900" baseline="0" dirty="0" smtClean="0"/>
            <a:t> </a:t>
          </a:r>
          <a:r>
            <a:rPr lang="en-US" sz="1900" dirty="0" smtClean="0"/>
            <a:t>Frequently functions at the next level …but, </a:t>
          </a:r>
          <a:r>
            <a:rPr lang="en-US" sz="1900" b="0" dirty="0" smtClean="0"/>
            <a:t>can’t </a:t>
          </a:r>
          <a:r>
            <a:rPr lang="en-US" sz="1900" b="1" dirty="0" smtClean="0"/>
            <a:t>SUSTAIN</a:t>
          </a:r>
          <a:r>
            <a:rPr lang="en-US" sz="1900" b="0" baseline="0" dirty="0" smtClean="0"/>
            <a:t> </a:t>
          </a:r>
          <a:r>
            <a:rPr lang="en-US" sz="1900" b="0" dirty="0" smtClean="0"/>
            <a:t>the next level. </a:t>
          </a:r>
          <a:endParaRPr lang="en-US" sz="1900" b="0" dirty="0"/>
        </a:p>
      </dgm:t>
    </dgm:pt>
    <dgm:pt modelId="{0B33D8B0-3219-4AF5-9E7D-AB6CEB50EE4E}" type="parTrans" cxnId="{0D2DACB4-9704-4DAA-81F3-F287B0F10BC5}">
      <dgm:prSet/>
      <dgm:spPr/>
      <dgm:t>
        <a:bodyPr/>
        <a:lstStyle/>
        <a:p>
          <a:endParaRPr lang="en-US"/>
        </a:p>
      </dgm:t>
    </dgm:pt>
    <dgm:pt modelId="{030EDEAD-D6F8-44B8-88BA-25D4E040150C}" type="sibTrans" cxnId="{0D2DACB4-9704-4DAA-81F3-F287B0F10BC5}">
      <dgm:prSet/>
      <dgm:spPr/>
      <dgm:t>
        <a:bodyPr/>
        <a:lstStyle/>
        <a:p>
          <a:endParaRPr lang="en-US"/>
        </a:p>
      </dgm:t>
    </dgm:pt>
    <dgm:pt modelId="{BA58A6EE-08C1-41F4-81B1-9C0FD107456F}" type="pres">
      <dgm:prSet presAssocID="{FCA0ACAB-BAF3-4A91-AEEB-45E8DE015A0B}" presName="rootnode" presStyleCnt="0">
        <dgm:presLayoutVars>
          <dgm:chMax/>
          <dgm:chPref/>
          <dgm:dir/>
          <dgm:animLvl val="lvl"/>
        </dgm:presLayoutVars>
      </dgm:prSet>
      <dgm:spPr/>
      <dgm:t>
        <a:bodyPr/>
        <a:lstStyle/>
        <a:p>
          <a:endParaRPr lang="en-US"/>
        </a:p>
      </dgm:t>
    </dgm:pt>
    <dgm:pt modelId="{8F5DDC71-DAA2-407A-9B38-C7E8217F2263}" type="pres">
      <dgm:prSet presAssocID="{75412844-818D-4E1C-9FB4-39206BC78DBD}" presName="composite" presStyleCnt="0"/>
      <dgm:spPr/>
    </dgm:pt>
    <dgm:pt modelId="{66F4CDBA-A50A-4BC7-9F54-D124A4A29C6E}" type="pres">
      <dgm:prSet presAssocID="{75412844-818D-4E1C-9FB4-39206BC78DBD}" presName="LShape" presStyleLbl="alignNode1" presStyleIdx="0" presStyleCnt="5"/>
      <dgm:spPr/>
    </dgm:pt>
    <dgm:pt modelId="{A4B2487A-BD60-44F4-8131-2ADFC4FFF440}" type="pres">
      <dgm:prSet presAssocID="{75412844-818D-4E1C-9FB4-39206BC78DBD}" presName="ParentText" presStyleLbl="revTx" presStyleIdx="0" presStyleCnt="3">
        <dgm:presLayoutVars>
          <dgm:chMax val="0"/>
          <dgm:chPref val="0"/>
          <dgm:bulletEnabled val="1"/>
        </dgm:presLayoutVars>
      </dgm:prSet>
      <dgm:spPr/>
      <dgm:t>
        <a:bodyPr/>
        <a:lstStyle/>
        <a:p>
          <a:endParaRPr lang="en-US"/>
        </a:p>
      </dgm:t>
    </dgm:pt>
    <dgm:pt modelId="{CC0862ED-EDA6-4411-9885-97DDD0386D22}" type="pres">
      <dgm:prSet presAssocID="{75412844-818D-4E1C-9FB4-39206BC78DBD}" presName="Triangle" presStyleLbl="alignNode1" presStyleIdx="1" presStyleCnt="5"/>
      <dgm:spPr/>
    </dgm:pt>
    <dgm:pt modelId="{81FABD63-7C20-4DA4-9D84-2DDB8B6D17B9}" type="pres">
      <dgm:prSet presAssocID="{61543945-C57A-4A6E-8089-7CC16456BEB7}" presName="sibTrans" presStyleCnt="0"/>
      <dgm:spPr/>
    </dgm:pt>
    <dgm:pt modelId="{1D15AFE5-CC18-4BE7-AC20-1C879E6D6DD7}" type="pres">
      <dgm:prSet presAssocID="{61543945-C57A-4A6E-8089-7CC16456BEB7}" presName="space" presStyleCnt="0"/>
      <dgm:spPr/>
    </dgm:pt>
    <dgm:pt modelId="{40C45D19-18F6-49BB-BEF7-F50901128E05}" type="pres">
      <dgm:prSet presAssocID="{1732F807-A2F1-442F-B70A-E643BC378D3A}" presName="composite" presStyleCnt="0"/>
      <dgm:spPr/>
    </dgm:pt>
    <dgm:pt modelId="{49D88479-7E82-4191-88D1-1DB3C71189B1}" type="pres">
      <dgm:prSet presAssocID="{1732F807-A2F1-442F-B70A-E643BC378D3A}" presName="LShape" presStyleLbl="alignNode1" presStyleIdx="2" presStyleCnt="5"/>
      <dgm:spPr/>
    </dgm:pt>
    <dgm:pt modelId="{A9CCF522-A1AE-4170-9A11-1B7849A70959}" type="pres">
      <dgm:prSet presAssocID="{1732F807-A2F1-442F-B70A-E643BC378D3A}" presName="ParentText" presStyleLbl="revTx" presStyleIdx="1" presStyleCnt="3">
        <dgm:presLayoutVars>
          <dgm:chMax val="0"/>
          <dgm:chPref val="0"/>
          <dgm:bulletEnabled val="1"/>
        </dgm:presLayoutVars>
      </dgm:prSet>
      <dgm:spPr/>
      <dgm:t>
        <a:bodyPr/>
        <a:lstStyle/>
        <a:p>
          <a:endParaRPr lang="en-US"/>
        </a:p>
      </dgm:t>
    </dgm:pt>
    <dgm:pt modelId="{21FCB046-7ADD-4BF9-AB8D-B94A501465E7}" type="pres">
      <dgm:prSet presAssocID="{1732F807-A2F1-442F-B70A-E643BC378D3A}" presName="Triangle" presStyleLbl="alignNode1" presStyleIdx="3" presStyleCnt="5"/>
      <dgm:spPr/>
    </dgm:pt>
    <dgm:pt modelId="{05F3EDCC-6011-4E8F-8D7B-AE40D3A474FB}" type="pres">
      <dgm:prSet presAssocID="{14A8D1B9-B101-4861-BF5F-A5F8E186EF79}" presName="sibTrans" presStyleCnt="0"/>
      <dgm:spPr/>
    </dgm:pt>
    <dgm:pt modelId="{D7DD6A38-CBED-46F8-9034-B5048C47C77F}" type="pres">
      <dgm:prSet presAssocID="{14A8D1B9-B101-4861-BF5F-A5F8E186EF79}" presName="space" presStyleCnt="0"/>
      <dgm:spPr/>
    </dgm:pt>
    <dgm:pt modelId="{624BDCD1-C256-4A43-A607-6743570E9F23}" type="pres">
      <dgm:prSet presAssocID="{90D03E24-DE43-4732-80D0-B392125CFF31}" presName="composite" presStyleCnt="0"/>
      <dgm:spPr/>
    </dgm:pt>
    <dgm:pt modelId="{7024E951-E931-486F-A989-2B3608B1B90F}" type="pres">
      <dgm:prSet presAssocID="{90D03E24-DE43-4732-80D0-B392125CFF31}" presName="LShape" presStyleLbl="alignNode1" presStyleIdx="4" presStyleCnt="5"/>
      <dgm:spPr/>
    </dgm:pt>
    <dgm:pt modelId="{30D7D645-0639-41B0-85BC-1AC50303EF63}" type="pres">
      <dgm:prSet presAssocID="{90D03E24-DE43-4732-80D0-B392125CFF31}" presName="ParentText" presStyleLbl="revTx" presStyleIdx="2" presStyleCnt="3">
        <dgm:presLayoutVars>
          <dgm:chMax val="0"/>
          <dgm:chPref val="0"/>
          <dgm:bulletEnabled val="1"/>
        </dgm:presLayoutVars>
      </dgm:prSet>
      <dgm:spPr/>
      <dgm:t>
        <a:bodyPr/>
        <a:lstStyle/>
        <a:p>
          <a:endParaRPr lang="en-US"/>
        </a:p>
      </dgm:t>
    </dgm:pt>
  </dgm:ptLst>
  <dgm:cxnLst>
    <dgm:cxn modelId="{1858D091-F523-4E67-9582-1AB86E3F64E4}" srcId="{FCA0ACAB-BAF3-4A91-AEEB-45E8DE015A0B}" destId="{1732F807-A2F1-442F-B70A-E643BC378D3A}" srcOrd="1" destOrd="0" parTransId="{29F5B186-2D65-4649-B00D-3B957CBA3FAB}" sibTransId="{14A8D1B9-B101-4861-BF5F-A5F8E186EF79}"/>
    <dgm:cxn modelId="{8E981A01-4951-6D43-81A3-701DB7A662BD}" type="presOf" srcId="{75412844-818D-4E1C-9FB4-39206BC78DBD}" destId="{A4B2487A-BD60-44F4-8131-2ADFC4FFF440}" srcOrd="0" destOrd="0" presId="urn:microsoft.com/office/officeart/2009/3/layout/StepUpProcess"/>
    <dgm:cxn modelId="{A1AAF0A5-8124-4A39-AF7A-096B21E93A60}" srcId="{FCA0ACAB-BAF3-4A91-AEEB-45E8DE015A0B}" destId="{75412844-818D-4E1C-9FB4-39206BC78DBD}" srcOrd="0" destOrd="0" parTransId="{FCEF9D82-0076-4C62-A409-4C46DFA620A3}" sibTransId="{61543945-C57A-4A6E-8089-7CC16456BEB7}"/>
    <dgm:cxn modelId="{693C0BAD-043D-0240-96A8-D671FC8B7C83}" type="presOf" srcId="{FCA0ACAB-BAF3-4A91-AEEB-45E8DE015A0B}" destId="{BA58A6EE-08C1-41F4-81B1-9C0FD107456F}" srcOrd="0" destOrd="0" presId="urn:microsoft.com/office/officeart/2009/3/layout/StepUpProcess"/>
    <dgm:cxn modelId="{5F356612-1A39-644A-AE35-A6F3A47F6168}" type="presOf" srcId="{90D03E24-DE43-4732-80D0-B392125CFF31}" destId="{30D7D645-0639-41B0-85BC-1AC50303EF63}" srcOrd="0" destOrd="0" presId="urn:microsoft.com/office/officeart/2009/3/layout/StepUpProcess"/>
    <dgm:cxn modelId="{0D2DACB4-9704-4DAA-81F3-F287B0F10BC5}" srcId="{FCA0ACAB-BAF3-4A91-AEEB-45E8DE015A0B}" destId="{90D03E24-DE43-4732-80D0-B392125CFF31}" srcOrd="2" destOrd="0" parTransId="{0B33D8B0-3219-4AF5-9E7D-AB6CEB50EE4E}" sibTransId="{030EDEAD-D6F8-44B8-88BA-25D4E040150C}"/>
    <dgm:cxn modelId="{587DAA70-5164-0F40-83A8-D40B9BDC9818}" type="presOf" srcId="{1732F807-A2F1-442F-B70A-E643BC378D3A}" destId="{A9CCF522-A1AE-4170-9A11-1B7849A70959}" srcOrd="0" destOrd="0" presId="urn:microsoft.com/office/officeart/2009/3/layout/StepUpProcess"/>
    <dgm:cxn modelId="{2408A5C3-457D-A944-87EB-BE11A4B81B65}" type="presParOf" srcId="{BA58A6EE-08C1-41F4-81B1-9C0FD107456F}" destId="{8F5DDC71-DAA2-407A-9B38-C7E8217F2263}" srcOrd="0" destOrd="0" presId="urn:microsoft.com/office/officeart/2009/3/layout/StepUpProcess"/>
    <dgm:cxn modelId="{319939EC-6E34-FE40-8D19-BAC5969CA87C}" type="presParOf" srcId="{8F5DDC71-DAA2-407A-9B38-C7E8217F2263}" destId="{66F4CDBA-A50A-4BC7-9F54-D124A4A29C6E}" srcOrd="0" destOrd="0" presId="urn:microsoft.com/office/officeart/2009/3/layout/StepUpProcess"/>
    <dgm:cxn modelId="{96FDFDD2-ADA4-4548-8CFF-DEECC967F2F0}" type="presParOf" srcId="{8F5DDC71-DAA2-407A-9B38-C7E8217F2263}" destId="{A4B2487A-BD60-44F4-8131-2ADFC4FFF440}" srcOrd="1" destOrd="0" presId="urn:microsoft.com/office/officeart/2009/3/layout/StepUpProcess"/>
    <dgm:cxn modelId="{6DDEE388-8C61-B643-81FB-38BF749964F0}" type="presParOf" srcId="{8F5DDC71-DAA2-407A-9B38-C7E8217F2263}" destId="{CC0862ED-EDA6-4411-9885-97DDD0386D22}" srcOrd="2" destOrd="0" presId="urn:microsoft.com/office/officeart/2009/3/layout/StepUpProcess"/>
    <dgm:cxn modelId="{C394F925-910E-2A4D-A54F-2054AC86C693}" type="presParOf" srcId="{BA58A6EE-08C1-41F4-81B1-9C0FD107456F}" destId="{81FABD63-7C20-4DA4-9D84-2DDB8B6D17B9}" srcOrd="1" destOrd="0" presId="urn:microsoft.com/office/officeart/2009/3/layout/StepUpProcess"/>
    <dgm:cxn modelId="{5C5BEC3B-6AB9-4248-9ED3-306BC0FE93D4}" type="presParOf" srcId="{81FABD63-7C20-4DA4-9D84-2DDB8B6D17B9}" destId="{1D15AFE5-CC18-4BE7-AC20-1C879E6D6DD7}" srcOrd="0" destOrd="0" presId="urn:microsoft.com/office/officeart/2009/3/layout/StepUpProcess"/>
    <dgm:cxn modelId="{8B8E62EA-6305-B248-B9D1-74391568F2CC}" type="presParOf" srcId="{BA58A6EE-08C1-41F4-81B1-9C0FD107456F}" destId="{40C45D19-18F6-49BB-BEF7-F50901128E05}" srcOrd="2" destOrd="0" presId="urn:microsoft.com/office/officeart/2009/3/layout/StepUpProcess"/>
    <dgm:cxn modelId="{FCD9D21B-DCBF-8345-9DBA-C2B835427461}" type="presParOf" srcId="{40C45D19-18F6-49BB-BEF7-F50901128E05}" destId="{49D88479-7E82-4191-88D1-1DB3C71189B1}" srcOrd="0" destOrd="0" presId="urn:microsoft.com/office/officeart/2009/3/layout/StepUpProcess"/>
    <dgm:cxn modelId="{01039231-FFF5-0A47-BAB8-8AF4EA08865D}" type="presParOf" srcId="{40C45D19-18F6-49BB-BEF7-F50901128E05}" destId="{A9CCF522-A1AE-4170-9A11-1B7849A70959}" srcOrd="1" destOrd="0" presId="urn:microsoft.com/office/officeart/2009/3/layout/StepUpProcess"/>
    <dgm:cxn modelId="{E047202D-D96E-4249-9C7A-4964381B6E06}" type="presParOf" srcId="{40C45D19-18F6-49BB-BEF7-F50901128E05}" destId="{21FCB046-7ADD-4BF9-AB8D-B94A501465E7}" srcOrd="2" destOrd="0" presId="urn:microsoft.com/office/officeart/2009/3/layout/StepUpProcess"/>
    <dgm:cxn modelId="{F57A18DE-D9F0-9142-8B60-2982B619F5B9}" type="presParOf" srcId="{BA58A6EE-08C1-41F4-81B1-9C0FD107456F}" destId="{05F3EDCC-6011-4E8F-8D7B-AE40D3A474FB}" srcOrd="3" destOrd="0" presId="urn:microsoft.com/office/officeart/2009/3/layout/StepUpProcess"/>
    <dgm:cxn modelId="{51AEE612-B72B-F74C-B6F0-B0CE33ABF9C0}" type="presParOf" srcId="{05F3EDCC-6011-4E8F-8D7B-AE40D3A474FB}" destId="{D7DD6A38-CBED-46F8-9034-B5048C47C77F}" srcOrd="0" destOrd="0" presId="urn:microsoft.com/office/officeart/2009/3/layout/StepUpProcess"/>
    <dgm:cxn modelId="{A310AA8D-1ACE-8045-9282-393A8E39F9AC}" type="presParOf" srcId="{BA58A6EE-08C1-41F4-81B1-9C0FD107456F}" destId="{624BDCD1-C256-4A43-A607-6743570E9F23}" srcOrd="4" destOrd="0" presId="urn:microsoft.com/office/officeart/2009/3/layout/StepUpProcess"/>
    <dgm:cxn modelId="{65B58524-9687-E044-B211-310588F53D0D}" type="presParOf" srcId="{624BDCD1-C256-4A43-A607-6743570E9F23}" destId="{7024E951-E931-486F-A989-2B3608B1B90F}" srcOrd="0" destOrd="0" presId="urn:microsoft.com/office/officeart/2009/3/layout/StepUpProcess"/>
    <dgm:cxn modelId="{4D984A67-F248-C74A-BAF5-EC4142FD140F}" type="presParOf" srcId="{624BDCD1-C256-4A43-A607-6743570E9F23}" destId="{30D7D645-0639-41B0-85BC-1AC50303EF63}"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C9BD8EA-E59A-4BEA-8355-7F1579E9582A}" type="doc">
      <dgm:prSet loTypeId="urn:microsoft.com/office/officeart/2008/layout/AlternatingHexagons" loCatId="list" qsTypeId="urn:microsoft.com/office/officeart/2005/8/quickstyle/simple1" qsCatId="simple" csTypeId="urn:microsoft.com/office/officeart/2005/8/colors/accent1_3" csCatId="accent1" phldr="1"/>
      <dgm:spPr/>
      <dgm:t>
        <a:bodyPr/>
        <a:lstStyle/>
        <a:p>
          <a:endParaRPr lang="en-US"/>
        </a:p>
      </dgm:t>
    </dgm:pt>
    <dgm:pt modelId="{79244746-FCD9-4876-BBB3-D2B1AED00AC7}">
      <dgm:prSet phldrT="[Text]" custT="1"/>
      <dgm:spPr/>
      <dgm:t>
        <a:bodyPr/>
        <a:lstStyle/>
        <a:p>
          <a:r>
            <a:rPr lang="en-US" sz="1400" dirty="0" smtClean="0"/>
            <a:t>Asking and responding to questions</a:t>
          </a:r>
          <a:endParaRPr lang="en-US" sz="1400" dirty="0"/>
        </a:p>
      </dgm:t>
    </dgm:pt>
    <dgm:pt modelId="{9D2AF930-983B-41CC-8154-3ABBCAE0110C}" type="parTrans" cxnId="{3B874509-A45B-4318-BB8D-2B77181D4393}">
      <dgm:prSet/>
      <dgm:spPr/>
      <dgm:t>
        <a:bodyPr/>
        <a:lstStyle/>
        <a:p>
          <a:endParaRPr lang="en-US"/>
        </a:p>
      </dgm:t>
    </dgm:pt>
    <dgm:pt modelId="{6615B05C-08B3-49CF-A9F8-5F81973992C1}" type="sibTrans" cxnId="{3B874509-A45B-4318-BB8D-2B77181D4393}">
      <dgm:prSet custT="1"/>
      <dgm:spPr/>
      <dgm:t>
        <a:bodyPr/>
        <a:lstStyle/>
        <a:p>
          <a:r>
            <a:rPr lang="en-US" sz="1600" dirty="0" smtClean="0"/>
            <a:t>Expressing hopes and dreams, future</a:t>
          </a:r>
          <a:r>
            <a:rPr lang="en-US" sz="1600" baseline="0" dirty="0" smtClean="0"/>
            <a:t> plans</a:t>
          </a:r>
          <a:endParaRPr lang="en-US" sz="1600" dirty="0"/>
        </a:p>
      </dgm:t>
    </dgm:pt>
    <dgm:pt modelId="{5CC377CE-6EFB-4039-A785-D9EBEFD53B5C}">
      <dgm:prSet phldrT="[Text]" custT="1"/>
      <dgm:spPr/>
      <dgm:t>
        <a:bodyPr/>
        <a:lstStyle/>
        <a:p>
          <a:r>
            <a:rPr lang="en-US" sz="1600" dirty="0" smtClean="0"/>
            <a:t>Maintain a conversation in person &amp; virtually</a:t>
          </a:r>
          <a:endParaRPr lang="en-US" sz="1600" dirty="0"/>
        </a:p>
      </dgm:t>
    </dgm:pt>
    <dgm:pt modelId="{E37BAA8E-7162-46BE-AA72-37074D5624A7}" type="parTrans" cxnId="{88FE4029-231E-4BD5-AC62-5B1878C76922}">
      <dgm:prSet/>
      <dgm:spPr/>
      <dgm:t>
        <a:bodyPr/>
        <a:lstStyle/>
        <a:p>
          <a:endParaRPr lang="en-US"/>
        </a:p>
      </dgm:t>
    </dgm:pt>
    <dgm:pt modelId="{C0674C9A-ED1F-4B88-9E2E-05B18C21B7DB}" type="sibTrans" cxnId="{88FE4029-231E-4BD5-AC62-5B1878C76922}">
      <dgm:prSet/>
      <dgm:spPr/>
      <dgm:t>
        <a:bodyPr/>
        <a:lstStyle/>
        <a:p>
          <a:endParaRPr lang="en-US"/>
        </a:p>
      </dgm:t>
    </dgm:pt>
    <dgm:pt modelId="{A08ED80C-EAED-499A-88A6-F65F761EE64A}">
      <dgm:prSet phldrT="[Text]" custT="1"/>
      <dgm:spPr/>
      <dgm:t>
        <a:bodyPr/>
        <a:lstStyle/>
        <a:p>
          <a:r>
            <a:rPr lang="en-US" sz="1600" dirty="0" smtClean="0"/>
            <a:t>Describing people, places, things, how and how well</a:t>
          </a:r>
          <a:endParaRPr lang="en-US" sz="1600" dirty="0"/>
        </a:p>
      </dgm:t>
    </dgm:pt>
    <dgm:pt modelId="{13F6696C-4A34-47E7-B956-928ADD8E9B13}" type="parTrans" cxnId="{FAF2BEA9-8686-4F46-9E67-F02F6111FD4A}">
      <dgm:prSet/>
      <dgm:spPr/>
      <dgm:t>
        <a:bodyPr/>
        <a:lstStyle/>
        <a:p>
          <a:endParaRPr lang="en-US"/>
        </a:p>
      </dgm:t>
    </dgm:pt>
    <dgm:pt modelId="{7C6246DC-850F-455F-B770-853645EACAC6}" type="sibTrans" cxnId="{FAF2BEA9-8686-4F46-9E67-F02F6111FD4A}">
      <dgm:prSet/>
      <dgm:spPr/>
      <dgm:t>
        <a:bodyPr/>
        <a:lstStyle/>
        <a:p>
          <a:r>
            <a:rPr lang="en-US" dirty="0" smtClean="0"/>
            <a:t>Expressing feelings and emotions</a:t>
          </a:r>
          <a:endParaRPr lang="en-US" dirty="0"/>
        </a:p>
      </dgm:t>
    </dgm:pt>
    <dgm:pt modelId="{D47FD8D2-D7D5-42D0-B337-A4C53F69676E}">
      <dgm:prSet phldrT="[Text]" custT="1"/>
      <dgm:spPr/>
      <dgm:t>
        <a:bodyPr/>
        <a:lstStyle/>
        <a:p>
          <a:r>
            <a:rPr lang="en-US" sz="1600" dirty="0" smtClean="0"/>
            <a:t>Present information orally for an audience</a:t>
          </a:r>
          <a:endParaRPr lang="en-US" sz="1600" dirty="0"/>
        </a:p>
      </dgm:t>
    </dgm:pt>
    <dgm:pt modelId="{8677EC01-B04C-449C-B0B6-B6F3F033B858}" type="parTrans" cxnId="{F227CD7F-0BF6-4C74-A66E-59436D64F0C2}">
      <dgm:prSet/>
      <dgm:spPr/>
      <dgm:t>
        <a:bodyPr/>
        <a:lstStyle/>
        <a:p>
          <a:endParaRPr lang="en-US"/>
        </a:p>
      </dgm:t>
    </dgm:pt>
    <dgm:pt modelId="{7A68748C-566A-4F04-B6B1-65FC373D6A5F}" type="sibTrans" cxnId="{F227CD7F-0BF6-4C74-A66E-59436D64F0C2}">
      <dgm:prSet/>
      <dgm:spPr/>
      <dgm:t>
        <a:bodyPr/>
        <a:lstStyle/>
        <a:p>
          <a:endParaRPr lang="en-US"/>
        </a:p>
      </dgm:t>
    </dgm:pt>
    <dgm:pt modelId="{3F4D223E-B80D-4F37-AC2A-11D857B622F7}">
      <dgm:prSet phldrT="[Text]" custT="1"/>
      <dgm:spPr/>
      <dgm:t>
        <a:bodyPr/>
        <a:lstStyle/>
        <a:p>
          <a:r>
            <a:rPr lang="en-US" sz="1400" dirty="0" smtClean="0"/>
            <a:t>Expressing preferences and opinions</a:t>
          </a:r>
          <a:endParaRPr lang="en-US" sz="1400" dirty="0"/>
        </a:p>
      </dgm:t>
    </dgm:pt>
    <dgm:pt modelId="{FECBB48B-073A-4A2D-8D72-D004555ADFB5}" type="parTrans" cxnId="{5CFB34AE-0773-4930-BA18-FA6E715A88E1}">
      <dgm:prSet/>
      <dgm:spPr/>
      <dgm:t>
        <a:bodyPr/>
        <a:lstStyle/>
        <a:p>
          <a:endParaRPr lang="en-US"/>
        </a:p>
      </dgm:t>
    </dgm:pt>
    <dgm:pt modelId="{35687139-7F32-40F5-A275-0AAAAF91F904}" type="sibTrans" cxnId="{5CFB34AE-0773-4930-BA18-FA6E715A88E1}">
      <dgm:prSet custT="1"/>
      <dgm:spPr/>
      <dgm:t>
        <a:bodyPr/>
        <a:lstStyle/>
        <a:p>
          <a:r>
            <a:rPr lang="en-US" sz="1600" dirty="0" smtClean="0"/>
            <a:t>Telling and retelling stories</a:t>
          </a:r>
          <a:endParaRPr lang="en-US" sz="1600" dirty="0"/>
        </a:p>
      </dgm:t>
    </dgm:pt>
    <dgm:pt modelId="{C7F0EA2C-66D8-4C4E-8D87-46631D5B1B38}">
      <dgm:prSet phldrT="[Text]" custT="1"/>
      <dgm:spPr/>
      <dgm:t>
        <a:bodyPr/>
        <a:lstStyle/>
        <a:p>
          <a:r>
            <a:rPr lang="en-US" sz="1600" dirty="0" smtClean="0"/>
            <a:t>Interpret  authentic oral, written, visual  texts</a:t>
          </a:r>
          <a:endParaRPr lang="en-US" sz="1600" dirty="0"/>
        </a:p>
      </dgm:t>
    </dgm:pt>
    <dgm:pt modelId="{35F23305-9238-4F65-A0E0-2ADAB454A346}" type="parTrans" cxnId="{B015BC48-B10A-4CAD-973E-B2A5D66BAB01}">
      <dgm:prSet/>
      <dgm:spPr/>
      <dgm:t>
        <a:bodyPr/>
        <a:lstStyle/>
        <a:p>
          <a:endParaRPr lang="en-US"/>
        </a:p>
      </dgm:t>
    </dgm:pt>
    <dgm:pt modelId="{D60166A6-2A39-45BD-9C69-AD5AD8E8F8F1}" type="sibTrans" cxnId="{B015BC48-B10A-4CAD-973E-B2A5D66BAB01}">
      <dgm:prSet/>
      <dgm:spPr/>
      <dgm:t>
        <a:bodyPr/>
        <a:lstStyle/>
        <a:p>
          <a:endParaRPr lang="en-US"/>
        </a:p>
      </dgm:t>
    </dgm:pt>
    <dgm:pt modelId="{29469A0B-1C90-4C7D-A004-9F96FB4F14D3}">
      <dgm:prSet phldrT="[Text]"/>
      <dgm:spPr/>
      <dgm:t>
        <a:bodyPr/>
        <a:lstStyle/>
        <a:p>
          <a:endParaRPr lang="en-US" sz="1400" dirty="0"/>
        </a:p>
      </dgm:t>
    </dgm:pt>
    <dgm:pt modelId="{4B1C510B-3FA4-4599-BA57-C95DE4E98389}" type="parTrans" cxnId="{67F791BA-0A3F-4EAC-9C20-79A1C1A28AD7}">
      <dgm:prSet/>
      <dgm:spPr/>
      <dgm:t>
        <a:bodyPr/>
        <a:lstStyle/>
        <a:p>
          <a:endParaRPr lang="en-US"/>
        </a:p>
      </dgm:t>
    </dgm:pt>
    <dgm:pt modelId="{8B07ED4F-1E4A-4860-9B11-F13E8254FF75}" type="sibTrans" cxnId="{67F791BA-0A3F-4EAC-9C20-79A1C1A28AD7}">
      <dgm:prSet/>
      <dgm:spPr/>
      <dgm:t>
        <a:bodyPr/>
        <a:lstStyle/>
        <a:p>
          <a:endParaRPr lang="en-US"/>
        </a:p>
      </dgm:t>
    </dgm:pt>
    <dgm:pt modelId="{53594CD4-0FF4-42B8-AA20-17E2F9770048}" type="pres">
      <dgm:prSet presAssocID="{7C9BD8EA-E59A-4BEA-8355-7F1579E9582A}" presName="Name0" presStyleCnt="0">
        <dgm:presLayoutVars>
          <dgm:chMax/>
          <dgm:chPref/>
          <dgm:dir/>
          <dgm:animLvl val="lvl"/>
        </dgm:presLayoutVars>
      </dgm:prSet>
      <dgm:spPr/>
      <dgm:t>
        <a:bodyPr/>
        <a:lstStyle/>
        <a:p>
          <a:endParaRPr lang="en-US"/>
        </a:p>
      </dgm:t>
    </dgm:pt>
    <dgm:pt modelId="{3FC113A7-E9D4-4D18-AC37-ABC77A115756}" type="pres">
      <dgm:prSet presAssocID="{79244746-FCD9-4876-BBB3-D2B1AED00AC7}" presName="composite" presStyleCnt="0"/>
      <dgm:spPr/>
      <dgm:t>
        <a:bodyPr/>
        <a:lstStyle/>
        <a:p>
          <a:endParaRPr lang="en-US"/>
        </a:p>
      </dgm:t>
    </dgm:pt>
    <dgm:pt modelId="{F18B445D-5960-4905-9291-C4C38AC6A41E}" type="pres">
      <dgm:prSet presAssocID="{79244746-FCD9-4876-BBB3-D2B1AED00AC7}" presName="Parent1" presStyleLbl="node1" presStyleIdx="0" presStyleCnt="6" custScaleX="119228">
        <dgm:presLayoutVars>
          <dgm:chMax val="1"/>
          <dgm:chPref val="1"/>
          <dgm:bulletEnabled val="1"/>
        </dgm:presLayoutVars>
      </dgm:prSet>
      <dgm:spPr/>
      <dgm:t>
        <a:bodyPr/>
        <a:lstStyle/>
        <a:p>
          <a:endParaRPr lang="en-US"/>
        </a:p>
      </dgm:t>
    </dgm:pt>
    <dgm:pt modelId="{25248614-FACF-44C1-9868-CB72B1ADF03B}" type="pres">
      <dgm:prSet presAssocID="{79244746-FCD9-4876-BBB3-D2B1AED00AC7}" presName="Childtext1" presStyleLbl="revTx" presStyleIdx="0" presStyleCnt="3" custScaleX="88771">
        <dgm:presLayoutVars>
          <dgm:chMax val="0"/>
          <dgm:chPref val="0"/>
          <dgm:bulletEnabled val="1"/>
        </dgm:presLayoutVars>
      </dgm:prSet>
      <dgm:spPr/>
      <dgm:t>
        <a:bodyPr/>
        <a:lstStyle/>
        <a:p>
          <a:endParaRPr lang="en-US"/>
        </a:p>
      </dgm:t>
    </dgm:pt>
    <dgm:pt modelId="{28F69F58-C207-48AD-8FC8-D6FC8A805DEF}" type="pres">
      <dgm:prSet presAssocID="{79244746-FCD9-4876-BBB3-D2B1AED00AC7}" presName="BalanceSpacing" presStyleCnt="0"/>
      <dgm:spPr/>
      <dgm:t>
        <a:bodyPr/>
        <a:lstStyle/>
        <a:p>
          <a:endParaRPr lang="en-US"/>
        </a:p>
      </dgm:t>
    </dgm:pt>
    <dgm:pt modelId="{4A9857C5-F010-4E7E-BE65-E4A5D8A3B197}" type="pres">
      <dgm:prSet presAssocID="{79244746-FCD9-4876-BBB3-D2B1AED00AC7}" presName="BalanceSpacing1" presStyleCnt="0"/>
      <dgm:spPr/>
      <dgm:t>
        <a:bodyPr/>
        <a:lstStyle/>
        <a:p>
          <a:endParaRPr lang="en-US"/>
        </a:p>
      </dgm:t>
    </dgm:pt>
    <dgm:pt modelId="{D0340248-E04A-4780-B24D-2CD7B4026E84}" type="pres">
      <dgm:prSet presAssocID="{6615B05C-08B3-49CF-A9F8-5F81973992C1}" presName="Accent1Text" presStyleLbl="node1" presStyleIdx="1" presStyleCnt="6"/>
      <dgm:spPr/>
      <dgm:t>
        <a:bodyPr/>
        <a:lstStyle/>
        <a:p>
          <a:endParaRPr lang="en-US"/>
        </a:p>
      </dgm:t>
    </dgm:pt>
    <dgm:pt modelId="{95B42514-82C9-4F94-B876-4A2934525F60}" type="pres">
      <dgm:prSet presAssocID="{6615B05C-08B3-49CF-A9F8-5F81973992C1}" presName="spaceBetweenRectangles" presStyleCnt="0"/>
      <dgm:spPr/>
      <dgm:t>
        <a:bodyPr/>
        <a:lstStyle/>
        <a:p>
          <a:endParaRPr lang="en-US"/>
        </a:p>
      </dgm:t>
    </dgm:pt>
    <dgm:pt modelId="{CC5057D7-8985-4BC2-A9B0-D64938BA992E}" type="pres">
      <dgm:prSet presAssocID="{A08ED80C-EAED-499A-88A6-F65F761EE64A}" presName="composite" presStyleCnt="0"/>
      <dgm:spPr/>
      <dgm:t>
        <a:bodyPr/>
        <a:lstStyle/>
        <a:p>
          <a:endParaRPr lang="en-US"/>
        </a:p>
      </dgm:t>
    </dgm:pt>
    <dgm:pt modelId="{B7BF4CE1-8942-46E4-9F74-AE6A84548930}" type="pres">
      <dgm:prSet presAssocID="{A08ED80C-EAED-499A-88A6-F65F761EE64A}" presName="Parent1" presStyleLbl="node1" presStyleIdx="2" presStyleCnt="6" custScaleX="125354" custLinFactNeighborX="2630" custLinFactNeighborY="-1525">
        <dgm:presLayoutVars>
          <dgm:chMax val="1"/>
          <dgm:chPref val="1"/>
          <dgm:bulletEnabled val="1"/>
        </dgm:presLayoutVars>
      </dgm:prSet>
      <dgm:spPr/>
      <dgm:t>
        <a:bodyPr/>
        <a:lstStyle/>
        <a:p>
          <a:endParaRPr lang="en-US"/>
        </a:p>
      </dgm:t>
    </dgm:pt>
    <dgm:pt modelId="{0209900C-CC87-4014-A1F6-67BE6052C368}" type="pres">
      <dgm:prSet presAssocID="{A08ED80C-EAED-499A-88A6-F65F761EE64A}" presName="Childtext1" presStyleLbl="revTx" presStyleIdx="1" presStyleCnt="3" custScaleX="89710">
        <dgm:presLayoutVars>
          <dgm:chMax val="0"/>
          <dgm:chPref val="0"/>
          <dgm:bulletEnabled val="1"/>
        </dgm:presLayoutVars>
      </dgm:prSet>
      <dgm:spPr/>
      <dgm:t>
        <a:bodyPr/>
        <a:lstStyle/>
        <a:p>
          <a:endParaRPr lang="en-US"/>
        </a:p>
      </dgm:t>
    </dgm:pt>
    <dgm:pt modelId="{37B2202A-6FEE-4CF0-A645-E8C7698CAF9A}" type="pres">
      <dgm:prSet presAssocID="{A08ED80C-EAED-499A-88A6-F65F761EE64A}" presName="BalanceSpacing" presStyleCnt="0"/>
      <dgm:spPr/>
      <dgm:t>
        <a:bodyPr/>
        <a:lstStyle/>
        <a:p>
          <a:endParaRPr lang="en-US"/>
        </a:p>
      </dgm:t>
    </dgm:pt>
    <dgm:pt modelId="{53FD4707-F4FF-4CB4-B4E9-C9F2F619DD92}" type="pres">
      <dgm:prSet presAssocID="{A08ED80C-EAED-499A-88A6-F65F761EE64A}" presName="BalanceSpacing1" presStyleCnt="0"/>
      <dgm:spPr/>
      <dgm:t>
        <a:bodyPr/>
        <a:lstStyle/>
        <a:p>
          <a:endParaRPr lang="en-US"/>
        </a:p>
      </dgm:t>
    </dgm:pt>
    <dgm:pt modelId="{613D503E-3CAF-4DD5-BBC2-174E82A2BAA3}" type="pres">
      <dgm:prSet presAssocID="{7C6246DC-850F-455F-B770-853645EACAC6}" presName="Accent1Text" presStyleLbl="node1" presStyleIdx="3" presStyleCnt="6"/>
      <dgm:spPr/>
      <dgm:t>
        <a:bodyPr/>
        <a:lstStyle/>
        <a:p>
          <a:endParaRPr lang="en-US"/>
        </a:p>
      </dgm:t>
    </dgm:pt>
    <dgm:pt modelId="{8EE89660-0416-438F-99DE-1F295541D223}" type="pres">
      <dgm:prSet presAssocID="{7C6246DC-850F-455F-B770-853645EACAC6}" presName="spaceBetweenRectangles" presStyleCnt="0"/>
      <dgm:spPr/>
      <dgm:t>
        <a:bodyPr/>
        <a:lstStyle/>
        <a:p>
          <a:endParaRPr lang="en-US"/>
        </a:p>
      </dgm:t>
    </dgm:pt>
    <dgm:pt modelId="{D8EFF227-C307-4CFE-BD17-D9947EAA0240}" type="pres">
      <dgm:prSet presAssocID="{3F4D223E-B80D-4F37-AC2A-11D857B622F7}" presName="composite" presStyleCnt="0"/>
      <dgm:spPr/>
      <dgm:t>
        <a:bodyPr/>
        <a:lstStyle/>
        <a:p>
          <a:endParaRPr lang="en-US"/>
        </a:p>
      </dgm:t>
    </dgm:pt>
    <dgm:pt modelId="{C335628D-8205-430E-8FC7-B43E31A8534B}" type="pres">
      <dgm:prSet presAssocID="{3F4D223E-B80D-4F37-AC2A-11D857B622F7}" presName="Parent1" presStyleLbl="node1" presStyleIdx="4" presStyleCnt="6" custScaleX="122032">
        <dgm:presLayoutVars>
          <dgm:chMax val="1"/>
          <dgm:chPref val="1"/>
          <dgm:bulletEnabled val="1"/>
        </dgm:presLayoutVars>
      </dgm:prSet>
      <dgm:spPr/>
      <dgm:t>
        <a:bodyPr/>
        <a:lstStyle/>
        <a:p>
          <a:endParaRPr lang="en-US"/>
        </a:p>
      </dgm:t>
    </dgm:pt>
    <dgm:pt modelId="{6C0E444C-0DF4-4672-B1B0-CECE2F94DA4A}" type="pres">
      <dgm:prSet presAssocID="{3F4D223E-B80D-4F37-AC2A-11D857B622F7}" presName="Childtext1" presStyleLbl="revTx" presStyleIdx="2" presStyleCnt="3" custScaleX="77718">
        <dgm:presLayoutVars>
          <dgm:chMax val="0"/>
          <dgm:chPref val="0"/>
          <dgm:bulletEnabled val="1"/>
        </dgm:presLayoutVars>
      </dgm:prSet>
      <dgm:spPr/>
      <dgm:t>
        <a:bodyPr/>
        <a:lstStyle/>
        <a:p>
          <a:endParaRPr lang="en-US"/>
        </a:p>
      </dgm:t>
    </dgm:pt>
    <dgm:pt modelId="{11C84A11-7D02-426F-9306-48A7FA3D748B}" type="pres">
      <dgm:prSet presAssocID="{3F4D223E-B80D-4F37-AC2A-11D857B622F7}" presName="BalanceSpacing" presStyleCnt="0"/>
      <dgm:spPr/>
      <dgm:t>
        <a:bodyPr/>
        <a:lstStyle/>
        <a:p>
          <a:endParaRPr lang="en-US"/>
        </a:p>
      </dgm:t>
    </dgm:pt>
    <dgm:pt modelId="{9850AE09-89E5-4C1B-AC82-07A7CD058C56}" type="pres">
      <dgm:prSet presAssocID="{3F4D223E-B80D-4F37-AC2A-11D857B622F7}" presName="BalanceSpacing1" presStyleCnt="0"/>
      <dgm:spPr/>
      <dgm:t>
        <a:bodyPr/>
        <a:lstStyle/>
        <a:p>
          <a:endParaRPr lang="en-US"/>
        </a:p>
      </dgm:t>
    </dgm:pt>
    <dgm:pt modelId="{2F0480AF-EC5D-4808-AD4D-651356593208}" type="pres">
      <dgm:prSet presAssocID="{35687139-7F32-40F5-A275-0AAAAF91F904}" presName="Accent1Text" presStyleLbl="node1" presStyleIdx="5" presStyleCnt="6"/>
      <dgm:spPr/>
      <dgm:t>
        <a:bodyPr/>
        <a:lstStyle/>
        <a:p>
          <a:endParaRPr lang="en-US"/>
        </a:p>
      </dgm:t>
    </dgm:pt>
  </dgm:ptLst>
  <dgm:cxnLst>
    <dgm:cxn modelId="{B4A87B45-60B5-4E45-99D3-6F78AF83F7D6}" type="presOf" srcId="{5CC377CE-6EFB-4039-A785-D9EBEFD53B5C}" destId="{25248614-FACF-44C1-9868-CB72B1ADF03B}" srcOrd="0" destOrd="0" presId="urn:microsoft.com/office/officeart/2008/layout/AlternatingHexagons"/>
    <dgm:cxn modelId="{F227CD7F-0BF6-4C74-A66E-59436D64F0C2}" srcId="{A08ED80C-EAED-499A-88A6-F65F761EE64A}" destId="{D47FD8D2-D7D5-42D0-B337-A4C53F69676E}" srcOrd="0" destOrd="0" parTransId="{8677EC01-B04C-449C-B0B6-B6F3F033B858}" sibTransId="{7A68748C-566A-4F04-B6B1-65FC373D6A5F}"/>
    <dgm:cxn modelId="{FAF2BEA9-8686-4F46-9E67-F02F6111FD4A}" srcId="{7C9BD8EA-E59A-4BEA-8355-7F1579E9582A}" destId="{A08ED80C-EAED-499A-88A6-F65F761EE64A}" srcOrd="1" destOrd="0" parTransId="{13F6696C-4A34-47E7-B956-928ADD8E9B13}" sibTransId="{7C6246DC-850F-455F-B770-853645EACAC6}"/>
    <dgm:cxn modelId="{B015BC48-B10A-4CAD-973E-B2A5D66BAB01}" srcId="{3F4D223E-B80D-4F37-AC2A-11D857B622F7}" destId="{C7F0EA2C-66D8-4C4E-8D87-46631D5B1B38}" srcOrd="0" destOrd="0" parTransId="{35F23305-9238-4F65-A0E0-2ADAB454A346}" sibTransId="{D60166A6-2A39-45BD-9C69-AD5AD8E8F8F1}"/>
    <dgm:cxn modelId="{9D5AE576-DCCE-E448-B580-221B565E3CA2}" type="presOf" srcId="{7C9BD8EA-E59A-4BEA-8355-7F1579E9582A}" destId="{53594CD4-0FF4-42B8-AA20-17E2F9770048}" srcOrd="0" destOrd="0" presId="urn:microsoft.com/office/officeart/2008/layout/AlternatingHexagons"/>
    <dgm:cxn modelId="{88FE4029-231E-4BD5-AC62-5B1878C76922}" srcId="{79244746-FCD9-4876-BBB3-D2B1AED00AC7}" destId="{5CC377CE-6EFB-4039-A785-D9EBEFD53B5C}" srcOrd="0" destOrd="0" parTransId="{E37BAA8E-7162-46BE-AA72-37074D5624A7}" sibTransId="{C0674C9A-ED1F-4B88-9E2E-05B18C21B7DB}"/>
    <dgm:cxn modelId="{B4548203-E495-0147-A18A-2243BA406429}" type="presOf" srcId="{C7F0EA2C-66D8-4C4E-8D87-46631D5B1B38}" destId="{6C0E444C-0DF4-4672-B1B0-CECE2F94DA4A}" srcOrd="0" destOrd="0" presId="urn:microsoft.com/office/officeart/2008/layout/AlternatingHexagons"/>
    <dgm:cxn modelId="{67F791BA-0A3F-4EAC-9C20-79A1C1A28AD7}" srcId="{A08ED80C-EAED-499A-88A6-F65F761EE64A}" destId="{29469A0B-1C90-4C7D-A004-9F96FB4F14D3}" srcOrd="1" destOrd="0" parTransId="{4B1C510B-3FA4-4599-BA57-C95DE4E98389}" sibTransId="{8B07ED4F-1E4A-4860-9B11-F13E8254FF75}"/>
    <dgm:cxn modelId="{2FD7EDDE-423D-F245-A10E-7B46F6658832}" type="presOf" srcId="{3F4D223E-B80D-4F37-AC2A-11D857B622F7}" destId="{C335628D-8205-430E-8FC7-B43E31A8534B}" srcOrd="0" destOrd="0" presId="urn:microsoft.com/office/officeart/2008/layout/AlternatingHexagons"/>
    <dgm:cxn modelId="{7C82A75E-E9EC-5445-8A8D-E56BB2BB4418}" type="presOf" srcId="{29469A0B-1C90-4C7D-A004-9F96FB4F14D3}" destId="{0209900C-CC87-4014-A1F6-67BE6052C368}" srcOrd="0" destOrd="1" presId="urn:microsoft.com/office/officeart/2008/layout/AlternatingHexagons"/>
    <dgm:cxn modelId="{06D19023-0392-DB45-A3ED-DEFBFC2EBAC5}" type="presOf" srcId="{79244746-FCD9-4876-BBB3-D2B1AED00AC7}" destId="{F18B445D-5960-4905-9291-C4C38AC6A41E}" srcOrd="0" destOrd="0" presId="urn:microsoft.com/office/officeart/2008/layout/AlternatingHexagons"/>
    <dgm:cxn modelId="{3B874509-A45B-4318-BB8D-2B77181D4393}" srcId="{7C9BD8EA-E59A-4BEA-8355-7F1579E9582A}" destId="{79244746-FCD9-4876-BBB3-D2B1AED00AC7}" srcOrd="0" destOrd="0" parTransId="{9D2AF930-983B-41CC-8154-3ABBCAE0110C}" sibTransId="{6615B05C-08B3-49CF-A9F8-5F81973992C1}"/>
    <dgm:cxn modelId="{17ADFE71-6E61-2844-BF44-48CAC01A685D}" type="presOf" srcId="{7C6246DC-850F-455F-B770-853645EACAC6}" destId="{613D503E-3CAF-4DD5-BBC2-174E82A2BAA3}" srcOrd="0" destOrd="0" presId="urn:microsoft.com/office/officeart/2008/layout/AlternatingHexagons"/>
    <dgm:cxn modelId="{86F3C1AA-C784-414C-926E-BE6547A0E58E}" type="presOf" srcId="{D47FD8D2-D7D5-42D0-B337-A4C53F69676E}" destId="{0209900C-CC87-4014-A1F6-67BE6052C368}" srcOrd="0" destOrd="0" presId="urn:microsoft.com/office/officeart/2008/layout/AlternatingHexagons"/>
    <dgm:cxn modelId="{EF998B3B-58D8-914F-93EF-321BE28CA3FC}" type="presOf" srcId="{A08ED80C-EAED-499A-88A6-F65F761EE64A}" destId="{B7BF4CE1-8942-46E4-9F74-AE6A84548930}" srcOrd="0" destOrd="0" presId="urn:microsoft.com/office/officeart/2008/layout/AlternatingHexagons"/>
    <dgm:cxn modelId="{632A0163-E4E8-4149-A7C7-0F6281A58C15}" type="presOf" srcId="{35687139-7F32-40F5-A275-0AAAAF91F904}" destId="{2F0480AF-EC5D-4808-AD4D-651356593208}" srcOrd="0" destOrd="0" presId="urn:microsoft.com/office/officeart/2008/layout/AlternatingHexagons"/>
    <dgm:cxn modelId="{5CFB34AE-0773-4930-BA18-FA6E715A88E1}" srcId="{7C9BD8EA-E59A-4BEA-8355-7F1579E9582A}" destId="{3F4D223E-B80D-4F37-AC2A-11D857B622F7}" srcOrd="2" destOrd="0" parTransId="{FECBB48B-073A-4A2D-8D72-D004555ADFB5}" sibTransId="{35687139-7F32-40F5-A275-0AAAAF91F904}"/>
    <dgm:cxn modelId="{FE9B4758-5425-904B-991B-DDB581D0723A}" type="presOf" srcId="{6615B05C-08B3-49CF-A9F8-5F81973992C1}" destId="{D0340248-E04A-4780-B24D-2CD7B4026E84}" srcOrd="0" destOrd="0" presId="urn:microsoft.com/office/officeart/2008/layout/AlternatingHexagons"/>
    <dgm:cxn modelId="{4E024711-2D91-E24B-9361-759FFD7D7DF6}" type="presParOf" srcId="{53594CD4-0FF4-42B8-AA20-17E2F9770048}" destId="{3FC113A7-E9D4-4D18-AC37-ABC77A115756}" srcOrd="0" destOrd="0" presId="urn:microsoft.com/office/officeart/2008/layout/AlternatingHexagons"/>
    <dgm:cxn modelId="{4EAC3EF8-B6AC-0341-B2EF-29708BAE7170}" type="presParOf" srcId="{3FC113A7-E9D4-4D18-AC37-ABC77A115756}" destId="{F18B445D-5960-4905-9291-C4C38AC6A41E}" srcOrd="0" destOrd="0" presId="urn:microsoft.com/office/officeart/2008/layout/AlternatingHexagons"/>
    <dgm:cxn modelId="{851961DB-19F0-4D4E-86AE-F451779CA4AE}" type="presParOf" srcId="{3FC113A7-E9D4-4D18-AC37-ABC77A115756}" destId="{25248614-FACF-44C1-9868-CB72B1ADF03B}" srcOrd="1" destOrd="0" presId="urn:microsoft.com/office/officeart/2008/layout/AlternatingHexagons"/>
    <dgm:cxn modelId="{FFAC6A20-8D98-7E4C-B9D3-C3C8B39BC916}" type="presParOf" srcId="{3FC113A7-E9D4-4D18-AC37-ABC77A115756}" destId="{28F69F58-C207-48AD-8FC8-D6FC8A805DEF}" srcOrd="2" destOrd="0" presId="urn:microsoft.com/office/officeart/2008/layout/AlternatingHexagons"/>
    <dgm:cxn modelId="{7781F32B-2AB2-3F4C-A7F7-FEBB83778F21}" type="presParOf" srcId="{3FC113A7-E9D4-4D18-AC37-ABC77A115756}" destId="{4A9857C5-F010-4E7E-BE65-E4A5D8A3B197}" srcOrd="3" destOrd="0" presId="urn:microsoft.com/office/officeart/2008/layout/AlternatingHexagons"/>
    <dgm:cxn modelId="{38BAEE60-2FF4-8540-8C2C-5E31683CF665}" type="presParOf" srcId="{3FC113A7-E9D4-4D18-AC37-ABC77A115756}" destId="{D0340248-E04A-4780-B24D-2CD7B4026E84}" srcOrd="4" destOrd="0" presId="urn:microsoft.com/office/officeart/2008/layout/AlternatingHexagons"/>
    <dgm:cxn modelId="{FEDDF70E-69D8-2946-ACDB-F7620A4E2475}" type="presParOf" srcId="{53594CD4-0FF4-42B8-AA20-17E2F9770048}" destId="{95B42514-82C9-4F94-B876-4A2934525F60}" srcOrd="1" destOrd="0" presId="urn:microsoft.com/office/officeart/2008/layout/AlternatingHexagons"/>
    <dgm:cxn modelId="{D1A9A6DE-DA85-6D4C-B09F-2587D98AEE5B}" type="presParOf" srcId="{53594CD4-0FF4-42B8-AA20-17E2F9770048}" destId="{CC5057D7-8985-4BC2-A9B0-D64938BA992E}" srcOrd="2" destOrd="0" presId="urn:microsoft.com/office/officeart/2008/layout/AlternatingHexagons"/>
    <dgm:cxn modelId="{2F8EDCDB-B7E4-034E-B382-4738489911D2}" type="presParOf" srcId="{CC5057D7-8985-4BC2-A9B0-D64938BA992E}" destId="{B7BF4CE1-8942-46E4-9F74-AE6A84548930}" srcOrd="0" destOrd="0" presId="urn:microsoft.com/office/officeart/2008/layout/AlternatingHexagons"/>
    <dgm:cxn modelId="{35589AFD-D93D-6940-94BE-FACD5529334A}" type="presParOf" srcId="{CC5057D7-8985-4BC2-A9B0-D64938BA992E}" destId="{0209900C-CC87-4014-A1F6-67BE6052C368}" srcOrd="1" destOrd="0" presId="urn:microsoft.com/office/officeart/2008/layout/AlternatingHexagons"/>
    <dgm:cxn modelId="{6BC542A9-902D-514B-A79C-2A53C32BDA2C}" type="presParOf" srcId="{CC5057D7-8985-4BC2-A9B0-D64938BA992E}" destId="{37B2202A-6FEE-4CF0-A645-E8C7698CAF9A}" srcOrd="2" destOrd="0" presId="urn:microsoft.com/office/officeart/2008/layout/AlternatingHexagons"/>
    <dgm:cxn modelId="{C6D4A7DC-F7A8-E040-BAF5-D872DB00B9CC}" type="presParOf" srcId="{CC5057D7-8985-4BC2-A9B0-D64938BA992E}" destId="{53FD4707-F4FF-4CB4-B4E9-C9F2F619DD92}" srcOrd="3" destOrd="0" presId="urn:microsoft.com/office/officeart/2008/layout/AlternatingHexagons"/>
    <dgm:cxn modelId="{2B134C90-7B47-8E4A-950A-72A4001E8BB1}" type="presParOf" srcId="{CC5057D7-8985-4BC2-A9B0-D64938BA992E}" destId="{613D503E-3CAF-4DD5-BBC2-174E82A2BAA3}" srcOrd="4" destOrd="0" presId="urn:microsoft.com/office/officeart/2008/layout/AlternatingHexagons"/>
    <dgm:cxn modelId="{58BDACA5-FC71-5D4A-9899-818AC686B5B2}" type="presParOf" srcId="{53594CD4-0FF4-42B8-AA20-17E2F9770048}" destId="{8EE89660-0416-438F-99DE-1F295541D223}" srcOrd="3" destOrd="0" presId="urn:microsoft.com/office/officeart/2008/layout/AlternatingHexagons"/>
    <dgm:cxn modelId="{C2C13FC4-C4F1-9C48-A08D-FD961168B7D9}" type="presParOf" srcId="{53594CD4-0FF4-42B8-AA20-17E2F9770048}" destId="{D8EFF227-C307-4CFE-BD17-D9947EAA0240}" srcOrd="4" destOrd="0" presId="urn:microsoft.com/office/officeart/2008/layout/AlternatingHexagons"/>
    <dgm:cxn modelId="{7091028C-F3ED-124E-88DB-B09527ADDA58}" type="presParOf" srcId="{D8EFF227-C307-4CFE-BD17-D9947EAA0240}" destId="{C335628D-8205-430E-8FC7-B43E31A8534B}" srcOrd="0" destOrd="0" presId="urn:microsoft.com/office/officeart/2008/layout/AlternatingHexagons"/>
    <dgm:cxn modelId="{6752DB44-11D4-1841-8EFD-CD2494E4E2EA}" type="presParOf" srcId="{D8EFF227-C307-4CFE-BD17-D9947EAA0240}" destId="{6C0E444C-0DF4-4672-B1B0-CECE2F94DA4A}" srcOrd="1" destOrd="0" presId="urn:microsoft.com/office/officeart/2008/layout/AlternatingHexagons"/>
    <dgm:cxn modelId="{2EDF5B37-269A-914F-903B-264672168832}" type="presParOf" srcId="{D8EFF227-C307-4CFE-BD17-D9947EAA0240}" destId="{11C84A11-7D02-426F-9306-48A7FA3D748B}" srcOrd="2" destOrd="0" presId="urn:microsoft.com/office/officeart/2008/layout/AlternatingHexagons"/>
    <dgm:cxn modelId="{3EACAE57-C2B5-A148-9D8C-9E0A52A41809}" type="presParOf" srcId="{D8EFF227-C307-4CFE-BD17-D9947EAA0240}" destId="{9850AE09-89E5-4C1B-AC82-07A7CD058C56}" srcOrd="3" destOrd="0" presId="urn:microsoft.com/office/officeart/2008/layout/AlternatingHexagons"/>
    <dgm:cxn modelId="{C0122722-2742-1E4A-8AF3-4770195E37FB}" type="presParOf" srcId="{D8EFF227-C307-4CFE-BD17-D9947EAA0240}" destId="{2F0480AF-EC5D-4808-AD4D-651356593208}"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C6A02BCE-FDB7-514E-A9F0-147ECC54F0D6}" srcId="{83844E56-9B84-1F4C-96F3-9E6AED045B69}" destId="{C85933CD-E604-D64F-8627-A0B9CE3C3497}" srcOrd="1" destOrd="0" parTransId="{853D9F85-F729-7342-9199-0912C49807D1}" sibTransId="{FA60CAD0-D929-2E4E-9A63-24D6B2E55E16}"/>
    <dgm:cxn modelId="{FEA4131A-D800-5F41-89C2-199689F03932}" type="presOf" srcId="{2D113853-31D9-F64D-BA31-772C5BED6AAC}" destId="{514E6B65-CDE9-034E-9F21-0E51BCCCAB80}" srcOrd="0" destOrd="0" presId="urn:microsoft.com/office/officeart/2009/layout/CircleArrowProcess"/>
    <dgm:cxn modelId="{C0131CB6-4997-724E-89F6-B45A3D0A806D}" srcId="{83844E56-9B84-1F4C-96F3-9E6AED045B69}" destId="{62728B36-285D-1041-8245-6EF312590895}" srcOrd="0" destOrd="0" parTransId="{B7E05F71-4441-594B-9FFE-D143BD29F62F}" sibTransId="{8BB41EDE-C564-684F-8179-6E2F4D9BA624}"/>
    <dgm:cxn modelId="{A6AA6741-ADB0-0841-8DE7-726E6D6678CE}" type="presOf" srcId="{62728B36-285D-1041-8245-6EF312590895}" destId="{BAB21BB3-A0F9-B840-9715-1FC76155B0B8}"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BD25BF62-61D6-B54D-9640-EA41DE2D4AD1}" type="presOf" srcId="{C85933CD-E604-D64F-8627-A0B9CE3C3497}" destId="{8003497E-EE36-774C-935C-D3CA34D3025F}" srcOrd="0" destOrd="0" presId="urn:microsoft.com/office/officeart/2009/layout/CircleArrowProcess"/>
    <dgm:cxn modelId="{D0766B20-71A9-A644-8945-40BD646616A2}" type="presOf" srcId="{83844E56-9B84-1F4C-96F3-9E6AED045B69}" destId="{FC40E305-E0DF-C244-8548-A4A2C9105ABA}" srcOrd="0" destOrd="0" presId="urn:microsoft.com/office/officeart/2009/layout/CircleArrowProcess"/>
    <dgm:cxn modelId="{594CDF12-1694-B941-A290-068DEC0C6C7D}" type="presParOf" srcId="{FC40E305-E0DF-C244-8548-A4A2C9105ABA}" destId="{25429000-11BF-5949-B877-FA064F85D68A}" srcOrd="0" destOrd="0" presId="urn:microsoft.com/office/officeart/2009/layout/CircleArrowProcess"/>
    <dgm:cxn modelId="{9601D814-FC04-5F40-942A-643ED932672B}" type="presParOf" srcId="{25429000-11BF-5949-B877-FA064F85D68A}" destId="{F003F09D-0DD9-464D-B63C-6ADC8A4410B3}" srcOrd="0" destOrd="0" presId="urn:microsoft.com/office/officeart/2009/layout/CircleArrowProcess"/>
    <dgm:cxn modelId="{8C44EAF8-D5E5-B94A-9A54-F292095E8334}" type="presParOf" srcId="{FC40E305-E0DF-C244-8548-A4A2C9105ABA}" destId="{BAB21BB3-A0F9-B840-9715-1FC76155B0B8}" srcOrd="1" destOrd="0" presId="urn:microsoft.com/office/officeart/2009/layout/CircleArrowProcess"/>
    <dgm:cxn modelId="{CA7EE21D-1282-E34B-B5AA-CB1FA8C8EED6}" type="presParOf" srcId="{FC40E305-E0DF-C244-8548-A4A2C9105ABA}" destId="{52557BCD-7463-5444-8B0E-9D76B4130D1E}" srcOrd="2" destOrd="0" presId="urn:microsoft.com/office/officeart/2009/layout/CircleArrowProcess"/>
    <dgm:cxn modelId="{4C1E9707-959C-6A4B-B93F-454592681B26}" type="presParOf" srcId="{52557BCD-7463-5444-8B0E-9D76B4130D1E}" destId="{1E86620D-846F-6741-A45E-18D834F1DF08}" srcOrd="0" destOrd="0" presId="urn:microsoft.com/office/officeart/2009/layout/CircleArrowProcess"/>
    <dgm:cxn modelId="{FACBB4D7-8A5D-C341-8450-8D495F7C3DFD}" type="presParOf" srcId="{FC40E305-E0DF-C244-8548-A4A2C9105ABA}" destId="{8003497E-EE36-774C-935C-D3CA34D3025F}" srcOrd="3" destOrd="0" presId="urn:microsoft.com/office/officeart/2009/layout/CircleArrowProcess"/>
    <dgm:cxn modelId="{8C11692C-E532-8E41-A871-A7AAE25F542C}" type="presParOf" srcId="{FC40E305-E0DF-C244-8548-A4A2C9105ABA}" destId="{40A59447-4FE0-A645-B08E-131F78D3659D}" srcOrd="4" destOrd="0" presId="urn:microsoft.com/office/officeart/2009/layout/CircleArrowProcess"/>
    <dgm:cxn modelId="{427630AE-B60F-C643-AC73-1DE35E7E5BBA}" type="presParOf" srcId="{40A59447-4FE0-A645-B08E-131F78D3659D}" destId="{657DC6E9-F4D5-DC4A-A75B-7281836DEFFA}" srcOrd="0" destOrd="0" presId="urn:microsoft.com/office/officeart/2009/layout/CircleArrowProcess"/>
    <dgm:cxn modelId="{3B59FE17-1B90-6443-AD54-20108CF8235A}"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699DF39-A248-824B-9A0E-87335AEBB4AC}" type="doc">
      <dgm:prSet loTypeId="urn:microsoft.com/office/officeart/2005/8/layout/venn1" loCatId="relationship" qsTypeId="urn:microsoft.com/office/officeart/2005/8/quickstyle/simple4" qsCatId="simple" csTypeId="urn:microsoft.com/office/officeart/2005/8/colors/accent1_2" csCatId="accent1" phldr="1"/>
      <dgm:spPr/>
    </dgm:pt>
    <dgm:pt modelId="{A33F26B4-AA82-7A41-9E1A-AC2E121ED072}">
      <dgm:prSet phldrT="[Text]"/>
      <dgm:spPr/>
      <dgm:t>
        <a:bodyPr/>
        <a:lstStyle/>
        <a:p>
          <a:r>
            <a:rPr lang="en-US"/>
            <a:t>l’école	</a:t>
          </a:r>
        </a:p>
      </dgm:t>
    </dgm:pt>
    <dgm:pt modelId="{7F8AA8C4-21A3-6343-A142-89278E6881CA}" type="parTrans" cxnId="{2462E2FB-D115-AA4A-AF19-FC7B6F63A9D9}">
      <dgm:prSet/>
      <dgm:spPr/>
      <dgm:t>
        <a:bodyPr/>
        <a:lstStyle/>
        <a:p>
          <a:endParaRPr lang="en-US"/>
        </a:p>
      </dgm:t>
    </dgm:pt>
    <dgm:pt modelId="{E2CAD932-53EA-3F46-ACF3-8D4DDF8A0F91}" type="sibTrans" cxnId="{2462E2FB-D115-AA4A-AF19-FC7B6F63A9D9}">
      <dgm:prSet/>
      <dgm:spPr/>
      <dgm:t>
        <a:bodyPr/>
        <a:lstStyle/>
        <a:p>
          <a:endParaRPr lang="en-US"/>
        </a:p>
      </dgm:t>
    </dgm:pt>
    <dgm:pt modelId="{C1F24A6E-AB7E-DD49-8937-F455ECAB48ED}">
      <dgm:prSet phldrT="[Text]"/>
      <dgm:spPr/>
      <dgm:t>
        <a:bodyPr/>
        <a:lstStyle/>
        <a:p>
          <a:r>
            <a:rPr lang="en-US"/>
            <a:t>les vacances</a:t>
          </a:r>
        </a:p>
      </dgm:t>
    </dgm:pt>
    <dgm:pt modelId="{268DA243-7843-B64B-8298-7B82A1CD6E5C}" type="parTrans" cxnId="{F85BCA08-AAEC-214B-B526-A620299AC26E}">
      <dgm:prSet/>
      <dgm:spPr/>
      <dgm:t>
        <a:bodyPr/>
        <a:lstStyle/>
        <a:p>
          <a:endParaRPr lang="en-US"/>
        </a:p>
      </dgm:t>
    </dgm:pt>
    <dgm:pt modelId="{D9F788A5-933A-934E-A24E-967F7BC530C9}" type="sibTrans" cxnId="{F85BCA08-AAEC-214B-B526-A620299AC26E}">
      <dgm:prSet/>
      <dgm:spPr/>
      <dgm:t>
        <a:bodyPr/>
        <a:lstStyle/>
        <a:p>
          <a:endParaRPr lang="en-US"/>
        </a:p>
      </dgm:t>
    </dgm:pt>
    <dgm:pt modelId="{C433CDDE-B0E8-6C4E-A8B3-F49502F0CB4E}" type="pres">
      <dgm:prSet presAssocID="{C699DF39-A248-824B-9A0E-87335AEBB4AC}" presName="compositeShape" presStyleCnt="0">
        <dgm:presLayoutVars>
          <dgm:chMax val="7"/>
          <dgm:dir/>
          <dgm:resizeHandles val="exact"/>
        </dgm:presLayoutVars>
      </dgm:prSet>
      <dgm:spPr/>
    </dgm:pt>
    <dgm:pt modelId="{56CC1105-6568-DB42-8582-AFB79CA24C82}" type="pres">
      <dgm:prSet presAssocID="{A33F26B4-AA82-7A41-9E1A-AC2E121ED072}" presName="circ1" presStyleLbl="vennNode1" presStyleIdx="0" presStyleCnt="2"/>
      <dgm:spPr/>
      <dgm:t>
        <a:bodyPr/>
        <a:lstStyle/>
        <a:p>
          <a:endParaRPr lang="en-US"/>
        </a:p>
      </dgm:t>
    </dgm:pt>
    <dgm:pt modelId="{520FA15A-6907-2A4F-A2C0-DBAD9A77676B}" type="pres">
      <dgm:prSet presAssocID="{A33F26B4-AA82-7A41-9E1A-AC2E121ED072}" presName="circ1Tx" presStyleLbl="revTx" presStyleIdx="0" presStyleCnt="0">
        <dgm:presLayoutVars>
          <dgm:chMax val="0"/>
          <dgm:chPref val="0"/>
          <dgm:bulletEnabled val="1"/>
        </dgm:presLayoutVars>
      </dgm:prSet>
      <dgm:spPr/>
      <dgm:t>
        <a:bodyPr/>
        <a:lstStyle/>
        <a:p>
          <a:endParaRPr lang="en-US"/>
        </a:p>
      </dgm:t>
    </dgm:pt>
    <dgm:pt modelId="{EAF31001-285A-014C-ACA7-CEB6A2FEB30E}" type="pres">
      <dgm:prSet presAssocID="{C1F24A6E-AB7E-DD49-8937-F455ECAB48ED}" presName="circ2" presStyleLbl="vennNode1" presStyleIdx="1" presStyleCnt="2"/>
      <dgm:spPr/>
      <dgm:t>
        <a:bodyPr/>
        <a:lstStyle/>
        <a:p>
          <a:endParaRPr lang="en-US"/>
        </a:p>
      </dgm:t>
    </dgm:pt>
    <dgm:pt modelId="{EB609F45-7207-1746-9A3A-F38DB17C3C5B}" type="pres">
      <dgm:prSet presAssocID="{C1F24A6E-AB7E-DD49-8937-F455ECAB48ED}" presName="circ2Tx" presStyleLbl="revTx" presStyleIdx="0" presStyleCnt="0">
        <dgm:presLayoutVars>
          <dgm:chMax val="0"/>
          <dgm:chPref val="0"/>
          <dgm:bulletEnabled val="1"/>
        </dgm:presLayoutVars>
      </dgm:prSet>
      <dgm:spPr/>
      <dgm:t>
        <a:bodyPr/>
        <a:lstStyle/>
        <a:p>
          <a:endParaRPr lang="en-US"/>
        </a:p>
      </dgm:t>
    </dgm:pt>
  </dgm:ptLst>
  <dgm:cxnLst>
    <dgm:cxn modelId="{2462E2FB-D115-AA4A-AF19-FC7B6F63A9D9}" srcId="{C699DF39-A248-824B-9A0E-87335AEBB4AC}" destId="{A33F26B4-AA82-7A41-9E1A-AC2E121ED072}" srcOrd="0" destOrd="0" parTransId="{7F8AA8C4-21A3-6343-A142-89278E6881CA}" sibTransId="{E2CAD932-53EA-3F46-ACF3-8D4DDF8A0F91}"/>
    <dgm:cxn modelId="{8D564396-1961-7247-92BB-3A2EDFF8D52F}" type="presOf" srcId="{C699DF39-A248-824B-9A0E-87335AEBB4AC}" destId="{C433CDDE-B0E8-6C4E-A8B3-F49502F0CB4E}" srcOrd="0" destOrd="0" presId="urn:microsoft.com/office/officeart/2005/8/layout/venn1"/>
    <dgm:cxn modelId="{C4529D9F-2698-3246-85CE-665DFA3FC59B}" type="presOf" srcId="{C1F24A6E-AB7E-DD49-8937-F455ECAB48ED}" destId="{EAF31001-285A-014C-ACA7-CEB6A2FEB30E}" srcOrd="0" destOrd="0" presId="urn:microsoft.com/office/officeart/2005/8/layout/venn1"/>
    <dgm:cxn modelId="{788659DA-96C8-EF49-B238-C5BEE04DFE13}" type="presOf" srcId="{A33F26B4-AA82-7A41-9E1A-AC2E121ED072}" destId="{56CC1105-6568-DB42-8582-AFB79CA24C82}" srcOrd="0" destOrd="0" presId="urn:microsoft.com/office/officeart/2005/8/layout/venn1"/>
    <dgm:cxn modelId="{C5283B13-BDDD-F34A-9889-CB352F6B51E9}" type="presOf" srcId="{C1F24A6E-AB7E-DD49-8937-F455ECAB48ED}" destId="{EB609F45-7207-1746-9A3A-F38DB17C3C5B}" srcOrd="1" destOrd="0" presId="urn:microsoft.com/office/officeart/2005/8/layout/venn1"/>
    <dgm:cxn modelId="{F85BCA08-AAEC-214B-B526-A620299AC26E}" srcId="{C699DF39-A248-824B-9A0E-87335AEBB4AC}" destId="{C1F24A6E-AB7E-DD49-8937-F455ECAB48ED}" srcOrd="1" destOrd="0" parTransId="{268DA243-7843-B64B-8298-7B82A1CD6E5C}" sibTransId="{D9F788A5-933A-934E-A24E-967F7BC530C9}"/>
    <dgm:cxn modelId="{960B6FED-4014-B344-A8C8-6C6C6B09361F}" type="presOf" srcId="{A33F26B4-AA82-7A41-9E1A-AC2E121ED072}" destId="{520FA15A-6907-2A4F-A2C0-DBAD9A77676B}" srcOrd="1" destOrd="0" presId="urn:microsoft.com/office/officeart/2005/8/layout/venn1"/>
    <dgm:cxn modelId="{1A672AA4-6CFA-5C4F-83FD-48BD0AF49345}" type="presParOf" srcId="{C433CDDE-B0E8-6C4E-A8B3-F49502F0CB4E}" destId="{56CC1105-6568-DB42-8582-AFB79CA24C82}" srcOrd="0" destOrd="0" presId="urn:microsoft.com/office/officeart/2005/8/layout/venn1"/>
    <dgm:cxn modelId="{503E1812-6B70-3444-9328-87EB7D75AD57}" type="presParOf" srcId="{C433CDDE-B0E8-6C4E-A8B3-F49502F0CB4E}" destId="{520FA15A-6907-2A4F-A2C0-DBAD9A77676B}" srcOrd="1" destOrd="0" presId="urn:microsoft.com/office/officeart/2005/8/layout/venn1"/>
    <dgm:cxn modelId="{65945DB7-35E9-EF4D-AB38-C9960E0A92A6}" type="presParOf" srcId="{C433CDDE-B0E8-6C4E-A8B3-F49502F0CB4E}" destId="{EAF31001-285A-014C-ACA7-CEB6A2FEB30E}" srcOrd="2" destOrd="0" presId="urn:microsoft.com/office/officeart/2005/8/layout/venn1"/>
    <dgm:cxn modelId="{249E5298-3C45-3640-8084-BC28E55A43A1}" type="presParOf" srcId="{C433CDDE-B0E8-6C4E-A8B3-F49502F0CB4E}" destId="{EB609F45-7207-1746-9A3A-F38DB17C3C5B}" srcOrd="3"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6ED560-3291-4A1C-BC67-87BB56471A22}">
      <dsp:nvSpPr>
        <dsp:cNvPr id="0" name=""/>
        <dsp:cNvSpPr/>
      </dsp:nvSpPr>
      <dsp:spPr>
        <a:xfrm>
          <a:off x="0" y="126941"/>
          <a:ext cx="7750532" cy="4844082"/>
        </a:xfrm>
        <a:prstGeom prst="swooshArrow">
          <a:avLst>
            <a:gd name="adj1" fmla="val 25000"/>
            <a:gd name="adj2" fmla="val 25000"/>
          </a:avLst>
        </a:prstGeom>
        <a:solidFill>
          <a:schemeClr val="accent1">
            <a:tint val="55000"/>
            <a:hueOff val="0"/>
            <a:satOff val="0"/>
            <a:lumOff val="0"/>
            <a:alphaOff val="0"/>
          </a:schemeClr>
        </a:solidFill>
        <a:ln w="6350" cap="flat" cmpd="sng" algn="ctr">
          <a:solidFill>
            <a:schemeClr val="dk1">
              <a:hueOff val="0"/>
              <a:satOff val="0"/>
              <a:lumOff val="0"/>
              <a:alphaOff val="0"/>
            </a:schemeClr>
          </a:solidFill>
          <a:prstDash val="solid"/>
          <a:miter lim="800000"/>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DFC28BCB-C867-4987-8A2E-1B6FB0A7307F}">
      <dsp:nvSpPr>
        <dsp:cNvPr id="0" name=""/>
        <dsp:cNvSpPr/>
      </dsp:nvSpPr>
      <dsp:spPr>
        <a:xfrm>
          <a:off x="763427" y="3729001"/>
          <a:ext cx="178262" cy="178262"/>
        </a:xfrm>
        <a:prstGeom prst="ellipse">
          <a:avLst/>
        </a:prstGeom>
        <a:solidFill>
          <a:schemeClr val="accent1">
            <a:shade val="5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CC5D3AF-C7DC-4C49-8B9C-A7AC395E67E3}">
      <dsp:nvSpPr>
        <dsp:cNvPr id="0" name=""/>
        <dsp:cNvSpPr/>
      </dsp:nvSpPr>
      <dsp:spPr>
        <a:xfrm>
          <a:off x="852558" y="3818132"/>
          <a:ext cx="1015319" cy="1152891"/>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94457" tIns="0" rIns="0" bIns="0" numCol="1" spcCol="1270" anchor="t" anchorCtr="0">
          <a:noAutofit/>
        </a:bodyPr>
        <a:lstStyle/>
        <a:p>
          <a:pPr lvl="0" algn="l" defTabSz="711200">
            <a:lnSpc>
              <a:spcPct val="90000"/>
            </a:lnSpc>
            <a:spcBef>
              <a:spcPct val="0"/>
            </a:spcBef>
            <a:spcAft>
              <a:spcPct val="35000"/>
            </a:spcAft>
          </a:pPr>
          <a:r>
            <a:rPr lang="en-US" sz="1600" kern="1200" dirty="0" smtClean="0">
              <a:solidFill>
                <a:schemeClr val="bg1"/>
              </a:solidFill>
            </a:rPr>
            <a:t>Novice</a:t>
          </a:r>
          <a:endParaRPr lang="en-US" sz="1600" kern="1200" dirty="0">
            <a:solidFill>
              <a:schemeClr val="bg1"/>
            </a:solidFill>
          </a:endParaRPr>
        </a:p>
      </dsp:txBody>
      <dsp:txXfrm>
        <a:off x="852558" y="3818132"/>
        <a:ext cx="1015319" cy="1152891"/>
      </dsp:txXfrm>
    </dsp:sp>
    <dsp:sp modelId="{84204058-3309-43AE-BBE8-1691BE59EFB0}">
      <dsp:nvSpPr>
        <dsp:cNvPr id="0" name=""/>
        <dsp:cNvSpPr/>
      </dsp:nvSpPr>
      <dsp:spPr>
        <a:xfrm>
          <a:off x="1728368" y="2801844"/>
          <a:ext cx="279019" cy="279019"/>
        </a:xfrm>
        <a:prstGeom prst="ellipse">
          <a:avLst/>
        </a:prstGeom>
        <a:solidFill>
          <a:schemeClr val="accent1">
            <a:shade val="50000"/>
            <a:hueOff val="71009"/>
            <a:satOff val="-5693"/>
            <a:lumOff val="17461"/>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B12127F-D7DB-4A3F-8FDE-5CB2E3A21A2F}">
      <dsp:nvSpPr>
        <dsp:cNvPr id="0" name=""/>
        <dsp:cNvSpPr/>
      </dsp:nvSpPr>
      <dsp:spPr>
        <a:xfrm>
          <a:off x="1867878" y="2941353"/>
          <a:ext cx="1286588" cy="202967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47846" tIns="0" rIns="0" bIns="0" numCol="1" spcCol="1270" anchor="t" anchorCtr="0">
          <a:noAutofit/>
        </a:bodyPr>
        <a:lstStyle/>
        <a:p>
          <a:pPr lvl="0" algn="l" defTabSz="711200">
            <a:lnSpc>
              <a:spcPct val="90000"/>
            </a:lnSpc>
            <a:spcBef>
              <a:spcPct val="0"/>
            </a:spcBef>
            <a:spcAft>
              <a:spcPct val="35000"/>
            </a:spcAft>
          </a:pPr>
          <a:r>
            <a:rPr lang="en-US" sz="1600" kern="1200" dirty="0" smtClean="0">
              <a:solidFill>
                <a:schemeClr val="bg1"/>
              </a:solidFill>
            </a:rPr>
            <a:t>Intermediate</a:t>
          </a:r>
          <a:endParaRPr lang="en-US" sz="1600" kern="1200" dirty="0">
            <a:solidFill>
              <a:schemeClr val="bg1"/>
            </a:solidFill>
          </a:endParaRPr>
        </a:p>
      </dsp:txBody>
      <dsp:txXfrm>
        <a:off x="1867878" y="2941353"/>
        <a:ext cx="1286588" cy="2029670"/>
      </dsp:txXfrm>
    </dsp:sp>
    <dsp:sp modelId="{75D3AB41-CC8F-4DF3-A9E0-BB4C151B0947}">
      <dsp:nvSpPr>
        <dsp:cNvPr id="0" name=""/>
        <dsp:cNvSpPr/>
      </dsp:nvSpPr>
      <dsp:spPr>
        <a:xfrm>
          <a:off x="2968453" y="2062637"/>
          <a:ext cx="372025" cy="372025"/>
        </a:xfrm>
        <a:prstGeom prst="ellipse">
          <a:avLst/>
        </a:prstGeom>
        <a:solidFill>
          <a:schemeClr val="accent1">
            <a:shade val="50000"/>
            <a:hueOff val="142017"/>
            <a:satOff val="-11386"/>
            <a:lumOff val="3492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A7BC710-F568-4D4A-B761-FDC9BE5A30E8}">
      <dsp:nvSpPr>
        <dsp:cNvPr id="0" name=""/>
        <dsp:cNvSpPr/>
      </dsp:nvSpPr>
      <dsp:spPr>
        <a:xfrm>
          <a:off x="3154466" y="2248649"/>
          <a:ext cx="1495852" cy="2722374"/>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97129" tIns="0" rIns="0" bIns="0" numCol="1" spcCol="1270" anchor="t" anchorCtr="0">
          <a:noAutofit/>
        </a:bodyPr>
        <a:lstStyle/>
        <a:p>
          <a:pPr lvl="0" algn="l" defTabSz="711200">
            <a:lnSpc>
              <a:spcPct val="90000"/>
            </a:lnSpc>
            <a:spcBef>
              <a:spcPct val="0"/>
            </a:spcBef>
            <a:spcAft>
              <a:spcPct val="35000"/>
            </a:spcAft>
          </a:pPr>
          <a:r>
            <a:rPr lang="en-US" sz="1600" kern="1200" dirty="0" smtClean="0">
              <a:solidFill>
                <a:schemeClr val="bg1"/>
              </a:solidFill>
            </a:rPr>
            <a:t>Advanced</a:t>
          </a:r>
          <a:endParaRPr lang="en-US" sz="1600" kern="1200" dirty="0">
            <a:solidFill>
              <a:schemeClr val="bg1"/>
            </a:solidFill>
          </a:endParaRPr>
        </a:p>
      </dsp:txBody>
      <dsp:txXfrm>
        <a:off x="3154466" y="2248649"/>
        <a:ext cx="1495852" cy="2722374"/>
      </dsp:txXfrm>
    </dsp:sp>
    <dsp:sp modelId="{8BCF1781-07C1-4CBC-991E-1FA1A21FCA3D}">
      <dsp:nvSpPr>
        <dsp:cNvPr id="0" name=""/>
        <dsp:cNvSpPr/>
      </dsp:nvSpPr>
      <dsp:spPr>
        <a:xfrm>
          <a:off x="4410052" y="1485222"/>
          <a:ext cx="480532" cy="480532"/>
        </a:xfrm>
        <a:prstGeom prst="ellipse">
          <a:avLst/>
        </a:prstGeom>
        <a:solidFill>
          <a:schemeClr val="accent1">
            <a:shade val="50000"/>
            <a:hueOff val="142017"/>
            <a:satOff val="-11386"/>
            <a:lumOff val="3492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F93116E-E59E-4872-BA25-4A3F3672880B}">
      <dsp:nvSpPr>
        <dsp:cNvPr id="0" name=""/>
        <dsp:cNvSpPr/>
      </dsp:nvSpPr>
      <dsp:spPr>
        <a:xfrm>
          <a:off x="4650319" y="1725488"/>
          <a:ext cx="1550106" cy="3245535"/>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254624" tIns="0" rIns="0" bIns="0" numCol="1" spcCol="1270" anchor="t" anchorCtr="0">
          <a:noAutofit/>
        </a:bodyPr>
        <a:lstStyle/>
        <a:p>
          <a:pPr lvl="0" algn="l" defTabSz="711200">
            <a:lnSpc>
              <a:spcPct val="90000"/>
            </a:lnSpc>
            <a:spcBef>
              <a:spcPct val="0"/>
            </a:spcBef>
            <a:spcAft>
              <a:spcPct val="35000"/>
            </a:spcAft>
          </a:pPr>
          <a:r>
            <a:rPr lang="en-US" sz="1600" kern="1200" dirty="0" smtClean="0">
              <a:solidFill>
                <a:schemeClr val="bg1"/>
              </a:solidFill>
            </a:rPr>
            <a:t>Superior</a:t>
          </a:r>
          <a:endParaRPr lang="en-US" sz="1600" kern="1200" dirty="0">
            <a:solidFill>
              <a:schemeClr val="bg1"/>
            </a:solidFill>
          </a:endParaRPr>
        </a:p>
      </dsp:txBody>
      <dsp:txXfrm>
        <a:off x="4650319" y="1725488"/>
        <a:ext cx="1550106" cy="3245535"/>
      </dsp:txXfrm>
    </dsp:sp>
    <dsp:sp modelId="{F9F3B922-3E9C-4AA7-B36F-88D595AAABE5}">
      <dsp:nvSpPr>
        <dsp:cNvPr id="0" name=""/>
        <dsp:cNvSpPr/>
      </dsp:nvSpPr>
      <dsp:spPr>
        <a:xfrm>
          <a:off x="5894279" y="1099633"/>
          <a:ext cx="612292" cy="612292"/>
        </a:xfrm>
        <a:prstGeom prst="ellipse">
          <a:avLst/>
        </a:prstGeom>
        <a:solidFill>
          <a:schemeClr val="accent1">
            <a:shade val="50000"/>
            <a:hueOff val="71009"/>
            <a:satOff val="-5693"/>
            <a:lumOff val="17461"/>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63A8BD4-3AB7-4428-833E-7F843103FF84}">
      <dsp:nvSpPr>
        <dsp:cNvPr id="0" name=""/>
        <dsp:cNvSpPr/>
      </dsp:nvSpPr>
      <dsp:spPr>
        <a:xfrm>
          <a:off x="6200425" y="1226198"/>
          <a:ext cx="1550106" cy="3565244"/>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24441" tIns="0" rIns="0" bIns="0" numCol="1" spcCol="1270" anchor="t" anchorCtr="0">
          <a:noAutofit/>
        </a:bodyPr>
        <a:lstStyle/>
        <a:p>
          <a:pPr lvl="0" algn="l" defTabSz="711200">
            <a:lnSpc>
              <a:spcPct val="90000"/>
            </a:lnSpc>
            <a:spcBef>
              <a:spcPct val="0"/>
            </a:spcBef>
            <a:spcAft>
              <a:spcPct val="35000"/>
            </a:spcAft>
          </a:pPr>
          <a:r>
            <a:rPr lang="en-US" sz="1600" kern="1200" dirty="0" smtClean="0">
              <a:solidFill>
                <a:schemeClr val="bg1"/>
              </a:solidFill>
            </a:rPr>
            <a:t>Distinguished</a:t>
          </a:r>
          <a:endParaRPr lang="en-US" sz="1600" kern="1200" dirty="0">
            <a:solidFill>
              <a:schemeClr val="bg1"/>
            </a:solidFill>
          </a:endParaRPr>
        </a:p>
      </dsp:txBody>
      <dsp:txXfrm>
        <a:off x="6200425" y="1226198"/>
        <a:ext cx="1550106" cy="35652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F4CDBA-A50A-4BC7-9F54-D124A4A29C6E}">
      <dsp:nvSpPr>
        <dsp:cNvPr id="0" name=""/>
        <dsp:cNvSpPr/>
      </dsp:nvSpPr>
      <dsp:spPr>
        <a:xfrm rot="5400000">
          <a:off x="1878302" y="869339"/>
          <a:ext cx="1500081" cy="2496101"/>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B2487A-BD60-44F4-8131-2ADFC4FFF440}">
      <dsp:nvSpPr>
        <dsp:cNvPr id="0" name=""/>
        <dsp:cNvSpPr/>
      </dsp:nvSpPr>
      <dsp:spPr>
        <a:xfrm>
          <a:off x="1627902" y="1615136"/>
          <a:ext cx="2253494" cy="1975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smtClean="0"/>
            <a:t>-</a:t>
          </a:r>
          <a:r>
            <a:rPr lang="en-US" sz="1900" b="1" kern="1200" baseline="0" dirty="0" smtClean="0"/>
            <a:t> </a:t>
          </a:r>
          <a:r>
            <a:rPr lang="en-US" sz="2400" b="1" kern="1200" dirty="0" smtClean="0"/>
            <a:t>Barely there</a:t>
          </a:r>
        </a:p>
        <a:p>
          <a:pPr lvl="0" algn="l" defTabSz="844550">
            <a:lnSpc>
              <a:spcPct val="90000"/>
            </a:lnSpc>
            <a:spcBef>
              <a:spcPct val="0"/>
            </a:spcBef>
            <a:spcAft>
              <a:spcPct val="35000"/>
            </a:spcAft>
          </a:pPr>
          <a:r>
            <a:rPr lang="en-US" sz="1900" kern="1200" dirty="0" smtClean="0"/>
            <a:t>- Just hanging on</a:t>
          </a:r>
        </a:p>
        <a:p>
          <a:pPr lvl="0" algn="l" defTabSz="844550">
            <a:lnSpc>
              <a:spcPct val="90000"/>
            </a:lnSpc>
            <a:spcBef>
              <a:spcPct val="0"/>
            </a:spcBef>
            <a:spcAft>
              <a:spcPct val="35000"/>
            </a:spcAft>
          </a:pPr>
          <a:r>
            <a:rPr lang="en-US" sz="1900" kern="1200" dirty="0" smtClean="0"/>
            <a:t>-</a:t>
          </a:r>
          <a:r>
            <a:rPr lang="en-US" sz="1900" kern="1200" baseline="0" dirty="0" smtClean="0"/>
            <a:t> </a:t>
          </a:r>
          <a:r>
            <a:rPr lang="en-US" sz="1900" kern="1200" dirty="0" smtClean="0"/>
            <a:t>Sustained but    skeletal for the level</a:t>
          </a:r>
          <a:endParaRPr lang="en-US" sz="1900" kern="1200" dirty="0"/>
        </a:p>
      </dsp:txBody>
      <dsp:txXfrm>
        <a:off x="1627902" y="1615136"/>
        <a:ext cx="2253494" cy="1975320"/>
      </dsp:txXfrm>
    </dsp:sp>
    <dsp:sp modelId="{CC0862ED-EDA6-4411-9885-97DDD0386D22}">
      <dsp:nvSpPr>
        <dsp:cNvPr id="0" name=""/>
        <dsp:cNvSpPr/>
      </dsp:nvSpPr>
      <dsp:spPr>
        <a:xfrm>
          <a:off x="3456209" y="685574"/>
          <a:ext cx="425187" cy="425187"/>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9D88479-7E82-4191-88D1-1DB3C71189B1}">
      <dsp:nvSpPr>
        <dsp:cNvPr id="0" name=""/>
        <dsp:cNvSpPr/>
      </dsp:nvSpPr>
      <dsp:spPr>
        <a:xfrm rot="5400000">
          <a:off x="4637020" y="186692"/>
          <a:ext cx="1500081" cy="2496101"/>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CCF522-A1AE-4170-9A11-1B7849A70959}">
      <dsp:nvSpPr>
        <dsp:cNvPr id="0" name=""/>
        <dsp:cNvSpPr/>
      </dsp:nvSpPr>
      <dsp:spPr>
        <a:xfrm>
          <a:off x="4386619" y="932489"/>
          <a:ext cx="2253494" cy="1975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0" kern="1200" dirty="0" smtClean="0"/>
            <a:t>- </a:t>
          </a:r>
          <a:r>
            <a:rPr lang="en-US" sz="2400" b="1" kern="1200" dirty="0" smtClean="0"/>
            <a:t>Solid</a:t>
          </a:r>
        </a:p>
        <a:p>
          <a:pPr lvl="0" algn="l" defTabSz="1066800">
            <a:lnSpc>
              <a:spcPct val="90000"/>
            </a:lnSpc>
            <a:spcBef>
              <a:spcPct val="0"/>
            </a:spcBef>
            <a:spcAft>
              <a:spcPct val="35000"/>
            </a:spcAft>
          </a:pPr>
          <a:r>
            <a:rPr lang="en-US" sz="1900" kern="1200" dirty="0" smtClean="0"/>
            <a:t>- Quantity and  quality for the level</a:t>
          </a:r>
        </a:p>
        <a:p>
          <a:pPr lvl="0" algn="l" defTabSz="1066800">
            <a:lnSpc>
              <a:spcPct val="90000"/>
            </a:lnSpc>
            <a:spcBef>
              <a:spcPct val="0"/>
            </a:spcBef>
            <a:spcAft>
              <a:spcPct val="35000"/>
            </a:spcAft>
          </a:pPr>
          <a:r>
            <a:rPr lang="en-US" sz="1900" kern="1200" dirty="0" smtClean="0"/>
            <a:t>- Some features of the next level</a:t>
          </a:r>
          <a:endParaRPr lang="en-US" sz="1900" kern="1200" dirty="0"/>
        </a:p>
      </dsp:txBody>
      <dsp:txXfrm>
        <a:off x="4386619" y="932489"/>
        <a:ext cx="2253494" cy="1975320"/>
      </dsp:txXfrm>
    </dsp:sp>
    <dsp:sp modelId="{21FCB046-7ADD-4BF9-AB8D-B94A501465E7}">
      <dsp:nvSpPr>
        <dsp:cNvPr id="0" name=""/>
        <dsp:cNvSpPr/>
      </dsp:nvSpPr>
      <dsp:spPr>
        <a:xfrm>
          <a:off x="6214926" y="2926"/>
          <a:ext cx="425187" cy="425187"/>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024E951-E931-486F-A989-2B3608B1B90F}">
      <dsp:nvSpPr>
        <dsp:cNvPr id="0" name=""/>
        <dsp:cNvSpPr/>
      </dsp:nvSpPr>
      <dsp:spPr>
        <a:xfrm rot="5400000">
          <a:off x="7395738" y="-495955"/>
          <a:ext cx="1500081" cy="2496101"/>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D7D645-0639-41B0-85BC-1AC50303EF63}">
      <dsp:nvSpPr>
        <dsp:cNvPr id="0" name=""/>
        <dsp:cNvSpPr/>
      </dsp:nvSpPr>
      <dsp:spPr>
        <a:xfrm>
          <a:off x="7145337" y="249841"/>
          <a:ext cx="2253494" cy="1975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kern="1200" dirty="0" smtClean="0"/>
            <a:t>-</a:t>
          </a:r>
          <a:r>
            <a:rPr lang="en-US" sz="2400" kern="1200" baseline="0" dirty="0" smtClean="0"/>
            <a:t> </a:t>
          </a:r>
          <a:r>
            <a:rPr lang="en-US" sz="2400" b="1" kern="1200" dirty="0" smtClean="0">
              <a:solidFill>
                <a:schemeClr val="tx1"/>
              </a:solidFill>
            </a:rPr>
            <a:t>“Falls” </a:t>
          </a:r>
          <a:r>
            <a:rPr lang="en-US" sz="1900" kern="1200" dirty="0" smtClean="0"/>
            <a:t>from</a:t>
          </a:r>
          <a:r>
            <a:rPr lang="en-US" sz="1900" kern="1200" baseline="0" dirty="0" smtClean="0"/>
            <a:t>    </a:t>
          </a:r>
          <a:r>
            <a:rPr lang="en-US" sz="1900" kern="1200" dirty="0" smtClean="0"/>
            <a:t>above</a:t>
          </a:r>
          <a:r>
            <a:rPr lang="en-US" sz="1900" b="1" kern="1200" dirty="0" smtClean="0"/>
            <a:t/>
          </a:r>
          <a:br>
            <a:rPr lang="en-US" sz="1900" b="1" kern="1200" dirty="0" smtClean="0"/>
          </a:br>
          <a:r>
            <a:rPr lang="en-US" sz="1900" kern="1200" dirty="0" smtClean="0"/>
            <a:t>-</a:t>
          </a:r>
          <a:r>
            <a:rPr lang="en-US" sz="1900" kern="1200" baseline="0" dirty="0" smtClean="0"/>
            <a:t> </a:t>
          </a:r>
          <a:r>
            <a:rPr lang="en-US" sz="1900" kern="1200" dirty="0" smtClean="0"/>
            <a:t>Frequently functions at the next level …but, </a:t>
          </a:r>
          <a:r>
            <a:rPr lang="en-US" sz="1900" b="0" kern="1200" dirty="0" smtClean="0"/>
            <a:t>can’t </a:t>
          </a:r>
          <a:r>
            <a:rPr lang="en-US" sz="1900" b="1" kern="1200" dirty="0" smtClean="0"/>
            <a:t>SUSTAIN</a:t>
          </a:r>
          <a:r>
            <a:rPr lang="en-US" sz="1900" b="0" kern="1200" baseline="0" dirty="0" smtClean="0"/>
            <a:t> </a:t>
          </a:r>
          <a:r>
            <a:rPr lang="en-US" sz="1900" b="0" kern="1200" dirty="0" smtClean="0"/>
            <a:t>the next level. </a:t>
          </a:r>
          <a:endParaRPr lang="en-US" sz="1900" b="0" kern="1200" dirty="0"/>
        </a:p>
      </dsp:txBody>
      <dsp:txXfrm>
        <a:off x="7145337" y="249841"/>
        <a:ext cx="2253494" cy="19753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8B445D-5960-4905-9291-C4C38AC6A41E}">
      <dsp:nvSpPr>
        <dsp:cNvPr id="0" name=""/>
        <dsp:cNvSpPr/>
      </dsp:nvSpPr>
      <dsp:spPr>
        <a:xfrm rot="5400000">
          <a:off x="3821335" y="-31022"/>
          <a:ext cx="1684553" cy="1747359"/>
        </a:xfrm>
        <a:prstGeom prst="hexagon">
          <a:avLst>
            <a:gd name="adj" fmla="val 25000"/>
            <a:gd name="vf" fmla="val 115470"/>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Asking and responding to questions</a:t>
          </a:r>
          <a:endParaRPr lang="en-US" sz="1400" kern="1200" dirty="0"/>
        </a:p>
      </dsp:txBody>
      <dsp:txXfrm rot="-5400000">
        <a:off x="4081159" y="281140"/>
        <a:ext cx="1164906" cy="1123035"/>
      </dsp:txXfrm>
    </dsp:sp>
    <dsp:sp modelId="{25248614-FACF-44C1-9868-CB72B1ADF03B}">
      <dsp:nvSpPr>
        <dsp:cNvPr id="0" name=""/>
        <dsp:cNvSpPr/>
      </dsp:nvSpPr>
      <dsp:spPr>
        <a:xfrm>
          <a:off x="5546415" y="337291"/>
          <a:ext cx="1668860" cy="1010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Maintain a conversation in person &amp; virtually</a:t>
          </a:r>
          <a:endParaRPr lang="en-US" sz="1600" kern="1200" dirty="0"/>
        </a:p>
      </dsp:txBody>
      <dsp:txXfrm>
        <a:off x="5546415" y="337291"/>
        <a:ext cx="1668860" cy="1010732"/>
      </dsp:txXfrm>
    </dsp:sp>
    <dsp:sp modelId="{D0340248-E04A-4780-B24D-2CD7B4026E84}">
      <dsp:nvSpPr>
        <dsp:cNvPr id="0" name=""/>
        <dsp:cNvSpPr/>
      </dsp:nvSpPr>
      <dsp:spPr>
        <a:xfrm rot="5400000">
          <a:off x="2238529" y="109876"/>
          <a:ext cx="1684553" cy="1465561"/>
        </a:xfrm>
        <a:prstGeom prst="hexagon">
          <a:avLst>
            <a:gd name="adj" fmla="val 25000"/>
            <a:gd name="vf" fmla="val 115470"/>
          </a:avLst>
        </a:prstGeom>
        <a:solidFill>
          <a:schemeClr val="accent1">
            <a:shade val="80000"/>
            <a:hueOff val="29082"/>
            <a:satOff val="-2126"/>
            <a:lumOff val="547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kern="1200" dirty="0" smtClean="0"/>
            <a:t>Expressing hopes and dreams, future</a:t>
          </a:r>
          <a:r>
            <a:rPr lang="en-US" sz="1600" kern="1200" baseline="0" dirty="0" smtClean="0"/>
            <a:t> plans</a:t>
          </a:r>
          <a:endParaRPr lang="en-US" sz="1600" kern="1200" dirty="0"/>
        </a:p>
      </dsp:txBody>
      <dsp:txXfrm rot="-5400000">
        <a:off x="2576408" y="262891"/>
        <a:ext cx="1008795" cy="1159534"/>
      </dsp:txXfrm>
    </dsp:sp>
    <dsp:sp modelId="{B7BF4CE1-8942-46E4-9F74-AE6A84548930}">
      <dsp:nvSpPr>
        <dsp:cNvPr id="0" name=""/>
        <dsp:cNvSpPr/>
      </dsp:nvSpPr>
      <dsp:spPr>
        <a:xfrm rot="5400000">
          <a:off x="3065444" y="1328246"/>
          <a:ext cx="1684553" cy="1837139"/>
        </a:xfrm>
        <a:prstGeom prst="hexagon">
          <a:avLst>
            <a:gd name="adj" fmla="val 25000"/>
            <a:gd name="vf" fmla="val 115470"/>
          </a:avLst>
        </a:prstGeom>
        <a:solidFill>
          <a:schemeClr val="accent1">
            <a:shade val="80000"/>
            <a:hueOff val="58163"/>
            <a:satOff val="-4252"/>
            <a:lumOff val="1095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Describing people, places, things, how and how well</a:t>
          </a:r>
          <a:endParaRPr lang="en-US" sz="1600" kern="1200" dirty="0"/>
        </a:p>
      </dsp:txBody>
      <dsp:txXfrm rot="-5400000">
        <a:off x="3295341" y="1685298"/>
        <a:ext cx="1224759" cy="1123035"/>
      </dsp:txXfrm>
    </dsp:sp>
    <dsp:sp modelId="{0209900C-CC87-4014-A1F6-67BE6052C368}">
      <dsp:nvSpPr>
        <dsp:cNvPr id="0" name=""/>
        <dsp:cNvSpPr/>
      </dsp:nvSpPr>
      <dsp:spPr>
        <a:xfrm>
          <a:off x="1350038" y="1767139"/>
          <a:ext cx="1632109" cy="1010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r" defTabSz="711200">
            <a:lnSpc>
              <a:spcPct val="90000"/>
            </a:lnSpc>
            <a:spcBef>
              <a:spcPct val="0"/>
            </a:spcBef>
            <a:spcAft>
              <a:spcPct val="35000"/>
            </a:spcAft>
          </a:pPr>
          <a:r>
            <a:rPr lang="en-US" sz="1600" kern="1200" dirty="0" smtClean="0"/>
            <a:t>Present information orally for an audience</a:t>
          </a:r>
          <a:endParaRPr lang="en-US" sz="1600" kern="1200" dirty="0"/>
        </a:p>
        <a:p>
          <a:pPr lvl="0" algn="r" defTabSz="622300">
            <a:lnSpc>
              <a:spcPct val="90000"/>
            </a:lnSpc>
            <a:spcBef>
              <a:spcPct val="0"/>
            </a:spcBef>
            <a:spcAft>
              <a:spcPct val="35000"/>
            </a:spcAft>
          </a:pPr>
          <a:endParaRPr lang="en-US" sz="1400" kern="1200" dirty="0"/>
        </a:p>
      </dsp:txBody>
      <dsp:txXfrm>
        <a:off x="1350038" y="1767139"/>
        <a:ext cx="1632109" cy="1010732"/>
      </dsp:txXfrm>
    </dsp:sp>
    <dsp:sp modelId="{613D503E-3CAF-4DD5-BBC2-174E82A2BAA3}">
      <dsp:nvSpPr>
        <dsp:cNvPr id="0" name=""/>
        <dsp:cNvSpPr/>
      </dsp:nvSpPr>
      <dsp:spPr>
        <a:xfrm rot="5400000">
          <a:off x="4609706" y="1539725"/>
          <a:ext cx="1684553" cy="1465561"/>
        </a:xfrm>
        <a:prstGeom prst="hexagon">
          <a:avLst>
            <a:gd name="adj" fmla="val 25000"/>
            <a:gd name="vf" fmla="val 115470"/>
          </a:avLst>
        </a:prstGeom>
        <a:solidFill>
          <a:schemeClr val="accent1">
            <a:shade val="80000"/>
            <a:hueOff val="87245"/>
            <a:satOff val="-6378"/>
            <a:lumOff val="1643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r>
            <a:rPr lang="en-US" sz="1700" kern="1200" dirty="0" smtClean="0"/>
            <a:t>Expressing feelings and emotions</a:t>
          </a:r>
          <a:endParaRPr lang="en-US" sz="1700" kern="1200" dirty="0"/>
        </a:p>
      </dsp:txBody>
      <dsp:txXfrm rot="-5400000">
        <a:off x="4947585" y="1692740"/>
        <a:ext cx="1008795" cy="1159534"/>
      </dsp:txXfrm>
    </dsp:sp>
    <dsp:sp modelId="{C335628D-8205-430E-8FC7-B43E31A8534B}">
      <dsp:nvSpPr>
        <dsp:cNvPr id="0" name=""/>
        <dsp:cNvSpPr/>
      </dsp:nvSpPr>
      <dsp:spPr>
        <a:xfrm rot="5400000">
          <a:off x="3821335" y="2808127"/>
          <a:ext cx="1684553" cy="1788453"/>
        </a:xfrm>
        <a:prstGeom prst="hexagon">
          <a:avLst>
            <a:gd name="adj" fmla="val 25000"/>
            <a:gd name="vf" fmla="val 115470"/>
          </a:avLst>
        </a:prstGeom>
        <a:solidFill>
          <a:schemeClr val="accent1">
            <a:shade val="80000"/>
            <a:hueOff val="116326"/>
            <a:satOff val="-8504"/>
            <a:lumOff val="219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Expressing preferences and opinions</a:t>
          </a:r>
          <a:endParaRPr lang="en-US" sz="1400" kern="1200" dirty="0"/>
        </a:p>
      </dsp:txBody>
      <dsp:txXfrm rot="-5400000">
        <a:off x="4067461" y="3140836"/>
        <a:ext cx="1192302" cy="1123035"/>
      </dsp:txXfrm>
    </dsp:sp>
    <dsp:sp modelId="{6C0E444C-0DF4-4672-B1B0-CECE2F94DA4A}">
      <dsp:nvSpPr>
        <dsp:cNvPr id="0" name=""/>
        <dsp:cNvSpPr/>
      </dsp:nvSpPr>
      <dsp:spPr>
        <a:xfrm>
          <a:off x="5650312" y="3196988"/>
          <a:ext cx="1461068" cy="1010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Interpret  authentic oral, written, visual  texts</a:t>
          </a:r>
          <a:endParaRPr lang="en-US" sz="1600" kern="1200" dirty="0"/>
        </a:p>
      </dsp:txBody>
      <dsp:txXfrm>
        <a:off x="5650312" y="3196988"/>
        <a:ext cx="1461068" cy="1010732"/>
      </dsp:txXfrm>
    </dsp:sp>
    <dsp:sp modelId="{2F0480AF-EC5D-4808-AD4D-651356593208}">
      <dsp:nvSpPr>
        <dsp:cNvPr id="0" name=""/>
        <dsp:cNvSpPr/>
      </dsp:nvSpPr>
      <dsp:spPr>
        <a:xfrm rot="5400000">
          <a:off x="2238529" y="2969574"/>
          <a:ext cx="1684553" cy="1465561"/>
        </a:xfrm>
        <a:prstGeom prst="hexagon">
          <a:avLst>
            <a:gd name="adj" fmla="val 25000"/>
            <a:gd name="vf" fmla="val 115470"/>
          </a:avLst>
        </a:prstGeom>
        <a:solidFill>
          <a:schemeClr val="accent1">
            <a:shade val="80000"/>
            <a:hueOff val="145408"/>
            <a:satOff val="-10630"/>
            <a:lumOff val="27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kern="1200" dirty="0" smtClean="0"/>
            <a:t>Telling and retelling stories</a:t>
          </a:r>
          <a:endParaRPr lang="en-US" sz="1600" kern="1200" dirty="0"/>
        </a:p>
      </dsp:txBody>
      <dsp:txXfrm rot="-5400000">
        <a:off x="2576408" y="3122589"/>
        <a:ext cx="1008795" cy="115953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CC1105-6568-DB42-8582-AFB79CA24C82}">
      <dsp:nvSpPr>
        <dsp:cNvPr id="0" name=""/>
        <dsp:cNvSpPr/>
      </dsp:nvSpPr>
      <dsp:spPr>
        <a:xfrm>
          <a:off x="766334" y="10488"/>
          <a:ext cx="3835250" cy="3835250"/>
        </a:xfrm>
        <a:prstGeom prst="ellipse">
          <a:avLst/>
        </a:prstGeom>
        <a:gradFill rotWithShape="0">
          <a:gsLst>
            <a:gs pos="0">
              <a:schemeClr val="accent1">
                <a:alpha val="50000"/>
                <a:hueOff val="0"/>
                <a:satOff val="0"/>
                <a:lumOff val="0"/>
                <a:alphaOff val="0"/>
                <a:satMod val="103000"/>
                <a:lumMod val="102000"/>
                <a:tint val="94000"/>
              </a:schemeClr>
            </a:gs>
            <a:gs pos="50000">
              <a:schemeClr val="accent1">
                <a:alpha val="50000"/>
                <a:hueOff val="0"/>
                <a:satOff val="0"/>
                <a:lumOff val="0"/>
                <a:alphaOff val="0"/>
                <a:satMod val="110000"/>
                <a:lumMod val="100000"/>
                <a:shade val="100000"/>
              </a:schemeClr>
            </a:gs>
            <a:gs pos="100000">
              <a:schemeClr val="accent1">
                <a:alpha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044700">
            <a:lnSpc>
              <a:spcPct val="90000"/>
            </a:lnSpc>
            <a:spcBef>
              <a:spcPct val="0"/>
            </a:spcBef>
            <a:spcAft>
              <a:spcPct val="35000"/>
            </a:spcAft>
          </a:pPr>
          <a:r>
            <a:rPr lang="en-US" sz="4600" kern="1200"/>
            <a:t>l’école	</a:t>
          </a:r>
        </a:p>
      </dsp:txBody>
      <dsp:txXfrm>
        <a:off x="1301887" y="462747"/>
        <a:ext cx="2211315" cy="2930733"/>
      </dsp:txXfrm>
    </dsp:sp>
    <dsp:sp modelId="{EAF31001-285A-014C-ACA7-CEB6A2FEB30E}">
      <dsp:nvSpPr>
        <dsp:cNvPr id="0" name=""/>
        <dsp:cNvSpPr/>
      </dsp:nvSpPr>
      <dsp:spPr>
        <a:xfrm>
          <a:off x="3530479" y="10488"/>
          <a:ext cx="3835250" cy="3835250"/>
        </a:xfrm>
        <a:prstGeom prst="ellipse">
          <a:avLst/>
        </a:prstGeom>
        <a:gradFill rotWithShape="0">
          <a:gsLst>
            <a:gs pos="0">
              <a:schemeClr val="accent1">
                <a:alpha val="50000"/>
                <a:hueOff val="0"/>
                <a:satOff val="0"/>
                <a:lumOff val="0"/>
                <a:alphaOff val="0"/>
                <a:satMod val="103000"/>
                <a:lumMod val="102000"/>
                <a:tint val="94000"/>
              </a:schemeClr>
            </a:gs>
            <a:gs pos="50000">
              <a:schemeClr val="accent1">
                <a:alpha val="50000"/>
                <a:hueOff val="0"/>
                <a:satOff val="0"/>
                <a:lumOff val="0"/>
                <a:alphaOff val="0"/>
                <a:satMod val="110000"/>
                <a:lumMod val="100000"/>
                <a:shade val="100000"/>
              </a:schemeClr>
            </a:gs>
            <a:gs pos="100000">
              <a:schemeClr val="accent1">
                <a:alpha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044700">
            <a:lnSpc>
              <a:spcPct val="90000"/>
            </a:lnSpc>
            <a:spcBef>
              <a:spcPct val="0"/>
            </a:spcBef>
            <a:spcAft>
              <a:spcPct val="35000"/>
            </a:spcAft>
          </a:pPr>
          <a:r>
            <a:rPr lang="en-US" sz="4600" kern="1200"/>
            <a:t>les vacances</a:t>
          </a:r>
        </a:p>
      </dsp:txBody>
      <dsp:txXfrm>
        <a:off x="4618860" y="462747"/>
        <a:ext cx="2211315" cy="2930733"/>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F6E618C-CF7B-8D40-BF9B-9A66F149227A}" type="datetimeFigureOut">
              <a:t>3/8/17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6037BC-A9F5-EE46-BC36-0C667AB29EDA}" type="slidenum">
              <a:t>‹#›</a:t>
            </a:fld>
            <a:endParaRPr lang="en-US"/>
          </a:p>
        </p:txBody>
      </p:sp>
    </p:spTree>
    <p:extLst>
      <p:ext uri="{BB962C8B-B14F-4D97-AF65-F5344CB8AC3E}">
        <p14:creationId xmlns:p14="http://schemas.microsoft.com/office/powerpoint/2010/main" val="19517714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0672C2-BBBC-E542-90AC-86105BFF794E}" type="datetimeFigureOut">
              <a:t>3/8/17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7E144A-D5A1-164B-A6AD-17AF5ADAF353}" type="slidenum">
              <a:t>‹#›</a:t>
            </a:fld>
            <a:endParaRPr lang="en-US"/>
          </a:p>
        </p:txBody>
      </p:sp>
    </p:spTree>
    <p:extLst>
      <p:ext uri="{BB962C8B-B14F-4D97-AF65-F5344CB8AC3E}">
        <p14:creationId xmlns:p14="http://schemas.microsoft.com/office/powerpoint/2010/main" val="12957049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a:t>
            </a:r>
            <a:r>
              <a:rPr lang="en-US" dirty="0" smtClean="0"/>
              <a:t>goals</a:t>
            </a:r>
            <a:r>
              <a:rPr lang="en-US" baseline="0" dirty="0" smtClean="0"/>
              <a:t> for the session</a:t>
            </a:r>
            <a:endParaRPr lang="en-US" dirty="0"/>
          </a:p>
        </p:txBody>
      </p:sp>
      <p:sp>
        <p:nvSpPr>
          <p:cNvPr id="4" name="Slide Number Placeholder 3"/>
          <p:cNvSpPr>
            <a:spLocks noGrp="1"/>
          </p:cNvSpPr>
          <p:nvPr>
            <p:ph type="sldNum" sz="quarter" idx="10"/>
          </p:nvPr>
        </p:nvSpPr>
        <p:spPr/>
        <p:txBody>
          <a:bodyPr/>
          <a:lstStyle/>
          <a:p>
            <a:fld id="{3900E48E-9BDC-B84C-8645-B889CCDDD1F1}" type="slidenum">
              <a:rPr lang="uk-UA"/>
              <a:pPr/>
              <a:t>2</a:t>
            </a:fld>
            <a:endParaRPr lang="uk-UA" dirty="0"/>
          </a:p>
        </p:txBody>
      </p:sp>
    </p:spTree>
    <p:extLst>
      <p:ext uri="{BB962C8B-B14F-4D97-AF65-F5344CB8AC3E}">
        <p14:creationId xmlns:p14="http://schemas.microsoft.com/office/powerpoint/2010/main" val="14293678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17</a:t>
            </a:fld>
            <a:endParaRPr lang="en-US" dirty="0"/>
          </a:p>
        </p:txBody>
      </p:sp>
    </p:spTree>
    <p:extLst>
      <p:ext uri="{BB962C8B-B14F-4D97-AF65-F5344CB8AC3E}">
        <p14:creationId xmlns:p14="http://schemas.microsoft.com/office/powerpoint/2010/main" val="1932900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438170-0BBC-4EA8-9396-3DEEBB88208B}" type="slidenum">
              <a:rPr lang="en-US" smtClean="0"/>
              <a:t>21</a:t>
            </a:fld>
            <a:endParaRPr lang="en-US"/>
          </a:p>
        </p:txBody>
      </p:sp>
    </p:spTree>
    <p:extLst>
      <p:ext uri="{BB962C8B-B14F-4D97-AF65-F5344CB8AC3E}">
        <p14:creationId xmlns:p14="http://schemas.microsoft.com/office/powerpoint/2010/main" val="12026680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23</a:t>
            </a:fld>
            <a:endParaRPr lang="en-US" dirty="0"/>
          </a:p>
        </p:txBody>
      </p:sp>
    </p:spTree>
    <p:extLst>
      <p:ext uri="{BB962C8B-B14F-4D97-AF65-F5344CB8AC3E}">
        <p14:creationId xmlns:p14="http://schemas.microsoft.com/office/powerpoint/2010/main" val="806446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4C5397-559E-8D4F-A93B-F60A9D072245}" type="slidenum">
              <a:rPr lang="en-US"/>
              <a:pPr/>
              <a:t>26</a:t>
            </a:fld>
            <a:endParaRPr lang="en-US"/>
          </a:p>
        </p:txBody>
      </p:sp>
      <p:sp>
        <p:nvSpPr>
          <p:cNvPr id="159539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953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extLst>
      <p:ext uri="{BB962C8B-B14F-4D97-AF65-F5344CB8AC3E}">
        <p14:creationId xmlns:p14="http://schemas.microsoft.com/office/powerpoint/2010/main" val="8376766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27</a:t>
            </a:fld>
            <a:endParaRPr lang="en-US" dirty="0"/>
          </a:p>
        </p:txBody>
      </p:sp>
    </p:spTree>
    <p:extLst>
      <p:ext uri="{BB962C8B-B14F-4D97-AF65-F5344CB8AC3E}">
        <p14:creationId xmlns:p14="http://schemas.microsoft.com/office/powerpoint/2010/main" val="18664640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C42747BC-AAAD-9E44-AF54-1CA40C193B71}" type="slidenum">
              <a:rPr lang="en-US" altLang="x-none" sz="1200"/>
              <a:pPr/>
              <a:t>28</a:t>
            </a:fld>
            <a:endParaRPr lang="en-US" altLang="x-none" sz="1200"/>
          </a:p>
        </p:txBody>
      </p:sp>
      <p:sp>
        <p:nvSpPr>
          <p:cNvPr id="82947" name="Rectangle 2"/>
          <p:cNvSpPr>
            <a:spLocks noGrp="1" noRot="1" noChangeAspect="1" noChangeArrowheads="1"/>
          </p:cNvSpPr>
          <p:nvPr>
            <p:ph type="sldImg"/>
          </p:nvPr>
        </p:nvSpPr>
        <p:spPr>
          <a:solidFill>
            <a:srgbClr val="FFFFFF"/>
          </a:solidFill>
          <a:ln/>
        </p:spPr>
      </p:sp>
      <p:sp>
        <p:nvSpPr>
          <p:cNvPr id="82948" name="Rectangle 3"/>
          <p:cNvSpPr>
            <a:spLocks noGrp="1" noChangeArrowheads="1"/>
          </p:cNvSpPr>
          <p:nvPr>
            <p:ph type="body" idx="1"/>
          </p:nvPr>
        </p:nvSpPr>
        <p:spPr>
          <a:solidFill>
            <a:srgbClr val="FFFFFF"/>
          </a:solidFill>
          <a:ln>
            <a:solidFill>
              <a:srgbClr val="000000"/>
            </a:solidFill>
          </a:ln>
        </p:spPr>
        <p:txBody>
          <a:bodyPr/>
          <a:lstStyle/>
          <a:p>
            <a:r>
              <a:rPr lang="en-US" altLang="x-none"/>
              <a:t>Or for level 5, any level where you are working</a:t>
            </a:r>
          </a:p>
          <a:p>
            <a:r>
              <a:rPr lang="en-US" altLang="x-none"/>
              <a:t>Did you have grammar terms in your answers? Implications</a:t>
            </a:r>
          </a:p>
          <a:p>
            <a:r>
              <a:rPr lang="en-US" altLang="x-none"/>
              <a:t>Salaries of successful people on streets of ……</a:t>
            </a:r>
          </a:p>
        </p:txBody>
      </p:sp>
      <p:sp>
        <p:nvSpPr>
          <p:cNvPr id="82949" name="Footer Placeholder 5"/>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1200"/>
              <a:t>L. Terrill</a:t>
            </a:r>
          </a:p>
        </p:txBody>
      </p:sp>
      <p:sp>
        <p:nvSpPr>
          <p:cNvPr id="82950"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1200"/>
              <a:t>Curriculum Design</a:t>
            </a:r>
          </a:p>
        </p:txBody>
      </p:sp>
    </p:spTree>
    <p:extLst>
      <p:ext uri="{BB962C8B-B14F-4D97-AF65-F5344CB8AC3E}">
        <p14:creationId xmlns:p14="http://schemas.microsoft.com/office/powerpoint/2010/main" val="14793946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31</a:t>
            </a:fld>
            <a:endParaRPr lang="en-US" dirty="0"/>
          </a:p>
        </p:txBody>
      </p:sp>
    </p:spTree>
    <p:extLst>
      <p:ext uri="{BB962C8B-B14F-4D97-AF65-F5344CB8AC3E}">
        <p14:creationId xmlns:p14="http://schemas.microsoft.com/office/powerpoint/2010/main" val="715599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32</a:t>
            </a:fld>
            <a:endParaRPr lang="en-US" dirty="0"/>
          </a:p>
        </p:txBody>
      </p:sp>
    </p:spTree>
    <p:extLst>
      <p:ext uri="{BB962C8B-B14F-4D97-AF65-F5344CB8AC3E}">
        <p14:creationId xmlns:p14="http://schemas.microsoft.com/office/powerpoint/2010/main" val="2075726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00E48E-9BDC-B84C-8645-B889CCDDD1F1}" type="slidenum">
              <a:rPr lang="en-US"/>
              <a:pPr/>
              <a:t>33</a:t>
            </a:fld>
            <a:endParaRPr lang="en-US" dirty="0"/>
          </a:p>
        </p:txBody>
      </p:sp>
    </p:spTree>
    <p:extLst>
      <p:ext uri="{BB962C8B-B14F-4D97-AF65-F5344CB8AC3E}">
        <p14:creationId xmlns:p14="http://schemas.microsoft.com/office/powerpoint/2010/main" val="13843495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37</a:t>
            </a:fld>
            <a:endParaRPr lang="uk-UA"/>
          </a:p>
        </p:txBody>
      </p:sp>
    </p:spTree>
    <p:extLst>
      <p:ext uri="{BB962C8B-B14F-4D97-AF65-F5344CB8AC3E}">
        <p14:creationId xmlns:p14="http://schemas.microsoft.com/office/powerpoint/2010/main" val="1485737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4</a:t>
            </a:fld>
            <a:endParaRPr lang="en-US" dirty="0"/>
          </a:p>
        </p:txBody>
      </p:sp>
    </p:spTree>
    <p:extLst>
      <p:ext uri="{BB962C8B-B14F-4D97-AF65-F5344CB8AC3E}">
        <p14:creationId xmlns:p14="http://schemas.microsoft.com/office/powerpoint/2010/main" val="2872916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40</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21230061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F955F2D7-6A38-4248-BC3F-113BC2E24ADB}" type="slidenum">
              <a:rPr lang="en-US"/>
              <a:pPr/>
              <a:t>73</a:t>
            </a:fld>
            <a:endParaRPr lang="en-US"/>
          </a:p>
        </p:txBody>
      </p:sp>
      <p:sp>
        <p:nvSpPr>
          <p:cNvPr id="258051" name="Rectangle 2"/>
          <p:cNvSpPr>
            <a:spLocks noGrp="1" noRot="1" noChangeAspect="1" noChangeArrowheads="1"/>
          </p:cNvSpPr>
          <p:nvPr>
            <p:ph type="sldImg"/>
          </p:nvPr>
        </p:nvSpPr>
        <p:spPr>
          <a:solidFill>
            <a:srgbClr val="FFFFFF"/>
          </a:solidFill>
          <a:ln/>
        </p:spPr>
      </p:sp>
      <p:sp>
        <p:nvSpPr>
          <p:cNvPr id="2580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Assessment should serve as a window into how students work and think as well as a ruler for measuring their progress. Assessment allows us to gain insights into students’ interests, concerns, preoccupations, and styles of thinking. </a:t>
            </a:r>
          </a:p>
        </p:txBody>
      </p:sp>
    </p:spTree>
    <p:extLst>
      <p:ext uri="{BB962C8B-B14F-4D97-AF65-F5344CB8AC3E}">
        <p14:creationId xmlns:p14="http://schemas.microsoft.com/office/powerpoint/2010/main" val="3674645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9B249A49-25E7-E146-9535-9C7686E27214}" type="slidenum">
              <a:rPr lang="en-US">
                <a:latin typeface="Arial" pitchFamily="-112" charset="0"/>
                <a:ea typeface="ＭＳ Ｐゴシック" pitchFamily="-112" charset="-128"/>
                <a:cs typeface="ＭＳ Ｐゴシック" pitchFamily="-112" charset="-128"/>
              </a:rPr>
              <a:pPr/>
              <a:t>77</a:t>
            </a:fld>
            <a:endParaRPr lang="en-US">
              <a:latin typeface="Arial" pitchFamily="-112" charset="0"/>
              <a:ea typeface="ＭＳ Ｐゴシック" pitchFamily="-112" charset="-128"/>
              <a:cs typeface="ＭＳ Ｐゴシック" pitchFamily="-112" charset="-128"/>
            </a:endParaRPr>
          </a:p>
        </p:txBody>
      </p:sp>
      <p:sp>
        <p:nvSpPr>
          <p:cNvPr id="256003" name="Rectangle 2"/>
          <p:cNvSpPr>
            <a:spLocks noGrp="1" noRot="1" noChangeAspect="1" noChangeArrowheads="1"/>
          </p:cNvSpPr>
          <p:nvPr>
            <p:ph type="sldImg"/>
          </p:nvPr>
        </p:nvSpPr>
        <p:spPr>
          <a:solidFill>
            <a:srgbClr val="FFFFFF"/>
          </a:solidFill>
          <a:ln/>
        </p:spPr>
      </p:sp>
      <p:sp>
        <p:nvSpPr>
          <p:cNvPr id="25600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2305642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D20DFBAD-6A04-A54B-BA20-92CE190E44ED}" type="slidenum">
              <a:rPr lang="en-US">
                <a:latin typeface="Arial" pitchFamily="-104" charset="0"/>
                <a:ea typeface="ＭＳ Ｐゴシック" pitchFamily="-104" charset="-128"/>
                <a:cs typeface="ＭＳ Ｐゴシック" pitchFamily="-104" charset="-128"/>
              </a:rPr>
              <a:pPr/>
              <a:t>80</a:t>
            </a:fld>
            <a:endParaRPr lang="en-US">
              <a:latin typeface="Arial" pitchFamily="-104" charset="0"/>
              <a:ea typeface="ＭＳ Ｐゴシック" pitchFamily="-104" charset="-128"/>
              <a:cs typeface="ＭＳ Ｐゴシック" pitchFamily="-104" charset="-128"/>
            </a:endParaRPr>
          </a:p>
        </p:txBody>
      </p:sp>
      <p:sp>
        <p:nvSpPr>
          <p:cNvPr id="181251" name="Rectangle 2"/>
          <p:cNvSpPr>
            <a:spLocks noGrp="1" noRot="1" noChangeAspect="1" noChangeArrowheads="1"/>
          </p:cNvSpPr>
          <p:nvPr>
            <p:ph type="sldImg"/>
          </p:nvPr>
        </p:nvSpPr>
        <p:spPr>
          <a:solidFill>
            <a:srgbClr val="FFFFFF"/>
          </a:solidFill>
          <a:ln/>
        </p:spPr>
      </p:sp>
      <p:sp>
        <p:nvSpPr>
          <p:cNvPr id="1812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4" charset="0"/>
              <a:ea typeface="ＭＳ Ｐゴシック" pitchFamily="-104" charset="-128"/>
              <a:cs typeface="ＭＳ Ｐゴシック" pitchFamily="-104" charset="-128"/>
            </a:endParaRPr>
          </a:p>
        </p:txBody>
      </p:sp>
      <p:sp>
        <p:nvSpPr>
          <p:cNvPr id="181253" name="Footer Placeholder 5"/>
          <p:cNvSpPr>
            <a:spLocks noGrp="1"/>
          </p:cNvSpPr>
          <p:nvPr>
            <p:ph type="ftr" sz="quarter" idx="4"/>
          </p:nvPr>
        </p:nvSpPr>
        <p:spPr>
          <a:noFill/>
        </p:spPr>
        <p:txBody>
          <a:bodyPr/>
          <a:lstStyle/>
          <a:p>
            <a:r>
              <a:rPr lang="en-US">
                <a:latin typeface="Arial" pitchFamily="-104" charset="0"/>
                <a:ea typeface="ＭＳ Ｐゴシック" pitchFamily="-104" charset="-128"/>
                <a:cs typeface="ＭＳ Ｐゴシック" pitchFamily="-104" charset="-128"/>
              </a:rPr>
              <a:t>L. Terrill</a:t>
            </a:r>
          </a:p>
        </p:txBody>
      </p:sp>
      <p:sp>
        <p:nvSpPr>
          <p:cNvPr id="181254" name="Header Placeholder 6"/>
          <p:cNvSpPr>
            <a:spLocks noGrp="1"/>
          </p:cNvSpPr>
          <p:nvPr>
            <p:ph type="hdr" sz="quarter"/>
          </p:nvPr>
        </p:nvSpPr>
        <p:spPr>
          <a:noFill/>
        </p:spPr>
        <p:txBody>
          <a:bodyPr/>
          <a:lstStyle/>
          <a:p>
            <a:r>
              <a:rPr lang="en-US">
                <a:latin typeface="Arial" pitchFamily="-104" charset="0"/>
                <a:ea typeface="ＭＳ Ｐゴシック" pitchFamily="-104" charset="-128"/>
                <a:cs typeface="ＭＳ Ｐゴシック" pitchFamily="-104" charset="-128"/>
              </a:rPr>
              <a:t>Curriculum Design</a:t>
            </a:r>
          </a:p>
        </p:txBody>
      </p:sp>
    </p:spTree>
    <p:extLst>
      <p:ext uri="{BB962C8B-B14F-4D97-AF65-F5344CB8AC3E}">
        <p14:creationId xmlns:p14="http://schemas.microsoft.com/office/powerpoint/2010/main" val="19753138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F1F7BB67-1A76-A24B-9575-553B7194E7C9}" type="slidenum">
              <a:rPr lang="en-US">
                <a:latin typeface="Arial" pitchFamily="-104" charset="0"/>
                <a:ea typeface="ＭＳ Ｐゴシック" pitchFamily="-104" charset="-128"/>
                <a:cs typeface="ＭＳ Ｐゴシック" pitchFamily="-104" charset="-128"/>
              </a:rPr>
              <a:pPr/>
              <a:t>83</a:t>
            </a:fld>
            <a:endParaRPr lang="en-US">
              <a:latin typeface="Arial" pitchFamily="-104" charset="0"/>
              <a:ea typeface="ＭＳ Ｐゴシック" pitchFamily="-104" charset="-128"/>
              <a:cs typeface="ＭＳ Ｐゴシック" pitchFamily="-104" charset="-128"/>
            </a:endParaRPr>
          </a:p>
        </p:txBody>
      </p:sp>
      <p:sp>
        <p:nvSpPr>
          <p:cNvPr id="187395" name="Rectangle 2"/>
          <p:cNvSpPr>
            <a:spLocks noGrp="1" noRot="1" noChangeAspect="1" noChangeArrowheads="1"/>
          </p:cNvSpPr>
          <p:nvPr>
            <p:ph type="sldImg"/>
          </p:nvPr>
        </p:nvSpPr>
        <p:spPr>
          <a:solidFill>
            <a:srgbClr val="FFFFFF"/>
          </a:solidFill>
          <a:ln/>
        </p:spPr>
      </p:sp>
      <p:sp>
        <p:nvSpPr>
          <p:cNvPr id="18739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04" charset="0"/>
                <a:ea typeface="ＭＳ Ｐゴシック" pitchFamily="-104" charset="-128"/>
                <a:cs typeface="ＭＳ Ｐゴシック" pitchFamily="-104" charset="-128"/>
              </a:rPr>
              <a:t>Presentation is everything that we do to help students </a:t>
            </a:r>
          </a:p>
          <a:p>
            <a:pPr eaLnBrk="1" hangingPunct="1"/>
            <a:r>
              <a:rPr lang="en-US">
                <a:latin typeface="Arial" pitchFamily="-104" charset="0"/>
                <a:ea typeface="ＭＳ Ｐゴシック" pitchFamily="-104" charset="-128"/>
                <a:cs typeface="ＭＳ Ｐゴシック" pitchFamily="-104" charset="-128"/>
              </a:rPr>
              <a:t>Understand the meaning behind the texts…in session </a:t>
            </a:r>
          </a:p>
          <a:p>
            <a:pPr eaLnBrk="1" hangingPunct="1"/>
            <a:r>
              <a:rPr lang="en-US">
                <a:latin typeface="Arial" pitchFamily="-104" charset="0"/>
                <a:ea typeface="ＭＳ Ｐゴシック" pitchFamily="-104" charset="-128"/>
                <a:cs typeface="ＭＳ Ｐゴシック" pitchFamily="-104" charset="-128"/>
              </a:rPr>
              <a:t>That follows this one we’ll look at some of those </a:t>
            </a:r>
          </a:p>
          <a:p>
            <a:pPr eaLnBrk="1" hangingPunct="1"/>
            <a:r>
              <a:rPr lang="en-US">
                <a:latin typeface="Arial" pitchFamily="-104" charset="0"/>
                <a:ea typeface="ＭＳ Ｐゴシック" pitchFamily="-104" charset="-128"/>
                <a:cs typeface="ＭＳ Ｐゴシック" pitchFamily="-104" charset="-128"/>
              </a:rPr>
              <a:t>strategies</a:t>
            </a:r>
          </a:p>
        </p:txBody>
      </p:sp>
      <p:sp>
        <p:nvSpPr>
          <p:cNvPr id="187397" name="Footer Placeholder 5"/>
          <p:cNvSpPr>
            <a:spLocks noGrp="1"/>
          </p:cNvSpPr>
          <p:nvPr>
            <p:ph type="ftr" sz="quarter" idx="4"/>
          </p:nvPr>
        </p:nvSpPr>
        <p:spPr>
          <a:noFill/>
        </p:spPr>
        <p:txBody>
          <a:bodyPr/>
          <a:lstStyle/>
          <a:p>
            <a:r>
              <a:rPr lang="en-US">
                <a:latin typeface="Arial" pitchFamily="-104" charset="0"/>
                <a:ea typeface="ＭＳ Ｐゴシック" pitchFamily="-104" charset="-128"/>
                <a:cs typeface="ＭＳ Ｐゴシック" pitchFamily="-104" charset="-128"/>
              </a:rPr>
              <a:t>L. Terrill</a:t>
            </a:r>
          </a:p>
        </p:txBody>
      </p:sp>
      <p:sp>
        <p:nvSpPr>
          <p:cNvPr id="187398" name="Header Placeholder 6"/>
          <p:cNvSpPr>
            <a:spLocks noGrp="1"/>
          </p:cNvSpPr>
          <p:nvPr>
            <p:ph type="hdr" sz="quarter"/>
          </p:nvPr>
        </p:nvSpPr>
        <p:spPr>
          <a:noFill/>
        </p:spPr>
        <p:txBody>
          <a:bodyPr/>
          <a:lstStyle/>
          <a:p>
            <a:r>
              <a:rPr lang="en-US">
                <a:latin typeface="Arial" pitchFamily="-104" charset="0"/>
                <a:ea typeface="ＭＳ Ｐゴシック" pitchFamily="-104" charset="-128"/>
                <a:cs typeface="ＭＳ Ｐゴシック" pitchFamily="-104" charset="-128"/>
              </a:rPr>
              <a:t>Curriculum Design</a:t>
            </a:r>
          </a:p>
        </p:txBody>
      </p:sp>
    </p:spTree>
    <p:extLst>
      <p:ext uri="{BB962C8B-B14F-4D97-AF65-F5344CB8AC3E}">
        <p14:creationId xmlns:p14="http://schemas.microsoft.com/office/powerpoint/2010/main" val="19977284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DCB7162E-D75D-0742-AD2B-BC26C6AEDE4B}" type="slidenum">
              <a:rPr lang="en-US">
                <a:latin typeface="Arial" pitchFamily="-104" charset="0"/>
                <a:ea typeface="ＭＳ Ｐゴシック" pitchFamily="-104" charset="-128"/>
                <a:cs typeface="ＭＳ Ｐゴシック" pitchFamily="-104" charset="-128"/>
              </a:rPr>
              <a:pPr/>
              <a:t>85</a:t>
            </a:fld>
            <a:endParaRPr lang="en-US">
              <a:latin typeface="Arial" pitchFamily="-104" charset="0"/>
              <a:ea typeface="ＭＳ Ｐゴシック" pitchFamily="-104" charset="-128"/>
              <a:cs typeface="ＭＳ Ｐゴシック" pitchFamily="-104" charset="-128"/>
            </a:endParaRPr>
          </a:p>
        </p:txBody>
      </p:sp>
      <p:sp>
        <p:nvSpPr>
          <p:cNvPr id="191491" name="Rectangle 2"/>
          <p:cNvSpPr>
            <a:spLocks noGrp="1" noRot="1" noChangeAspect="1" noChangeArrowheads="1"/>
          </p:cNvSpPr>
          <p:nvPr>
            <p:ph type="sldImg"/>
          </p:nvPr>
        </p:nvSpPr>
        <p:spPr>
          <a:solidFill>
            <a:srgbClr val="FFFFFF"/>
          </a:solidFill>
          <a:ln/>
        </p:spPr>
      </p:sp>
      <p:sp>
        <p:nvSpPr>
          <p:cNvPr id="1914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04" charset="0"/>
                <a:ea typeface="ＭＳ Ｐゴシック" pitchFamily="-104" charset="-128"/>
                <a:cs typeface="ＭＳ Ｐゴシック" pitchFamily="-104" charset="-128"/>
              </a:rPr>
              <a:t>This is the critical difference….and relates back to </a:t>
            </a:r>
          </a:p>
          <a:p>
            <a:pPr eaLnBrk="1" hangingPunct="1"/>
            <a:r>
              <a:rPr lang="en-US">
                <a:latin typeface="Arial" pitchFamily="-104" charset="0"/>
                <a:ea typeface="ＭＳ Ｐゴシック" pitchFamily="-104" charset="-128"/>
                <a:cs typeface="ＭＳ Ｐゴシック" pitchFamily="-104" charset="-128"/>
              </a:rPr>
              <a:t>Teaching vs learning, it’s outside the head if we are </a:t>
            </a:r>
          </a:p>
          <a:p>
            <a:pPr eaLnBrk="1" hangingPunct="1"/>
            <a:r>
              <a:rPr lang="en-US">
                <a:latin typeface="Arial" pitchFamily="-104" charset="0"/>
                <a:ea typeface="ＭＳ Ｐゴシック" pitchFamily="-104" charset="-128"/>
                <a:cs typeface="ＭＳ Ｐゴシック" pitchFamily="-104" charset="-128"/>
              </a:rPr>
              <a:t>Explaining it, inside the head is students are explaining</a:t>
            </a:r>
          </a:p>
          <a:p>
            <a:pPr eaLnBrk="1" hangingPunct="1"/>
            <a:r>
              <a:rPr lang="en-US">
                <a:latin typeface="Arial" pitchFamily="-104" charset="0"/>
                <a:ea typeface="ＭＳ Ｐゴシック" pitchFamily="-104" charset="-128"/>
                <a:cs typeface="ＭＳ Ｐゴシック" pitchFamily="-104" charset="-128"/>
              </a:rPr>
              <a:t>It. </a:t>
            </a:r>
          </a:p>
        </p:txBody>
      </p:sp>
      <p:sp>
        <p:nvSpPr>
          <p:cNvPr id="191493" name="Footer Placeholder 5"/>
          <p:cNvSpPr>
            <a:spLocks noGrp="1"/>
          </p:cNvSpPr>
          <p:nvPr>
            <p:ph type="ftr" sz="quarter" idx="4"/>
          </p:nvPr>
        </p:nvSpPr>
        <p:spPr>
          <a:noFill/>
        </p:spPr>
        <p:txBody>
          <a:bodyPr/>
          <a:lstStyle/>
          <a:p>
            <a:r>
              <a:rPr lang="en-US">
                <a:latin typeface="Arial" pitchFamily="-104" charset="0"/>
                <a:ea typeface="ＭＳ Ｐゴシック" pitchFamily="-104" charset="-128"/>
                <a:cs typeface="ＭＳ Ｐゴシック" pitchFamily="-104" charset="-128"/>
              </a:rPr>
              <a:t>L. Terrill</a:t>
            </a:r>
          </a:p>
        </p:txBody>
      </p:sp>
      <p:sp>
        <p:nvSpPr>
          <p:cNvPr id="191494" name="Header Placeholder 6"/>
          <p:cNvSpPr>
            <a:spLocks noGrp="1"/>
          </p:cNvSpPr>
          <p:nvPr>
            <p:ph type="hdr" sz="quarter"/>
          </p:nvPr>
        </p:nvSpPr>
        <p:spPr>
          <a:noFill/>
        </p:spPr>
        <p:txBody>
          <a:bodyPr/>
          <a:lstStyle/>
          <a:p>
            <a:r>
              <a:rPr lang="en-US">
                <a:latin typeface="Arial" pitchFamily="-104" charset="0"/>
                <a:ea typeface="ＭＳ Ｐゴシック" pitchFamily="-104" charset="-128"/>
                <a:cs typeface="ＭＳ Ｐゴシック" pitchFamily="-104" charset="-128"/>
              </a:rPr>
              <a:t>Curriculum Design</a:t>
            </a:r>
          </a:p>
        </p:txBody>
      </p:sp>
    </p:spTree>
    <p:extLst>
      <p:ext uri="{BB962C8B-B14F-4D97-AF65-F5344CB8AC3E}">
        <p14:creationId xmlns:p14="http://schemas.microsoft.com/office/powerpoint/2010/main" val="7834643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ED7D1A56-CA6D-3B4A-8F8D-DDB37FB8092D}" type="slidenum">
              <a:rPr lang="en-US">
                <a:latin typeface="Arial" pitchFamily="-104" charset="0"/>
                <a:ea typeface="ＭＳ Ｐゴシック" pitchFamily="-104" charset="-128"/>
                <a:cs typeface="ＭＳ Ｐゴシック" pitchFamily="-104" charset="-128"/>
              </a:rPr>
              <a:pPr/>
              <a:t>86</a:t>
            </a:fld>
            <a:endParaRPr lang="en-US">
              <a:latin typeface="Arial" pitchFamily="-104" charset="0"/>
              <a:ea typeface="ＭＳ Ｐゴシック" pitchFamily="-104" charset="-128"/>
              <a:cs typeface="ＭＳ Ｐゴシック" pitchFamily="-104" charset="-128"/>
            </a:endParaRPr>
          </a:p>
        </p:txBody>
      </p:sp>
      <p:sp>
        <p:nvSpPr>
          <p:cNvPr id="193539" name="Rectangle 2"/>
          <p:cNvSpPr>
            <a:spLocks noGrp="1" noRot="1" noChangeAspect="1" noChangeArrowheads="1"/>
          </p:cNvSpPr>
          <p:nvPr>
            <p:ph type="sldImg"/>
          </p:nvPr>
        </p:nvSpPr>
        <p:spPr>
          <a:solidFill>
            <a:srgbClr val="FFFFFF"/>
          </a:solidFill>
          <a:ln/>
        </p:spPr>
      </p:sp>
      <p:sp>
        <p:nvSpPr>
          <p:cNvPr id="1935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04" charset="0"/>
                <a:ea typeface="ＭＳ Ｐゴシック" pitchFamily="-104" charset="-128"/>
                <a:cs typeface="ＭＳ Ｐゴシック" pitchFamily="-104" charset="-128"/>
              </a:rPr>
              <a:t>French teachers have to opt out for a minute…..</a:t>
            </a:r>
          </a:p>
        </p:txBody>
      </p:sp>
      <p:sp>
        <p:nvSpPr>
          <p:cNvPr id="193541" name="Footer Placeholder 5"/>
          <p:cNvSpPr>
            <a:spLocks noGrp="1"/>
          </p:cNvSpPr>
          <p:nvPr>
            <p:ph type="ftr" sz="quarter" idx="4"/>
          </p:nvPr>
        </p:nvSpPr>
        <p:spPr>
          <a:noFill/>
        </p:spPr>
        <p:txBody>
          <a:bodyPr/>
          <a:lstStyle/>
          <a:p>
            <a:r>
              <a:rPr lang="en-US">
                <a:latin typeface="Arial" pitchFamily="-104" charset="0"/>
                <a:ea typeface="ＭＳ Ｐゴシック" pitchFamily="-104" charset="-128"/>
                <a:cs typeface="ＭＳ Ｐゴシック" pitchFamily="-104" charset="-128"/>
              </a:rPr>
              <a:t>L. Terrill</a:t>
            </a:r>
          </a:p>
        </p:txBody>
      </p:sp>
      <p:sp>
        <p:nvSpPr>
          <p:cNvPr id="193542" name="Header Placeholder 6"/>
          <p:cNvSpPr>
            <a:spLocks noGrp="1"/>
          </p:cNvSpPr>
          <p:nvPr>
            <p:ph type="hdr" sz="quarter"/>
          </p:nvPr>
        </p:nvSpPr>
        <p:spPr>
          <a:noFill/>
        </p:spPr>
        <p:txBody>
          <a:bodyPr/>
          <a:lstStyle/>
          <a:p>
            <a:r>
              <a:rPr lang="en-US">
                <a:latin typeface="Arial" pitchFamily="-104" charset="0"/>
                <a:ea typeface="ＭＳ Ｐゴシック" pitchFamily="-104" charset="-128"/>
                <a:cs typeface="ＭＳ Ｐゴシック" pitchFamily="-104" charset="-128"/>
              </a:rPr>
              <a:t>Curriculum Design</a:t>
            </a:r>
          </a:p>
        </p:txBody>
      </p:sp>
    </p:spTree>
    <p:extLst>
      <p:ext uri="{BB962C8B-B14F-4D97-AF65-F5344CB8AC3E}">
        <p14:creationId xmlns:p14="http://schemas.microsoft.com/office/powerpoint/2010/main" val="18756714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ED7D1A56-CA6D-3B4A-8F8D-DDB37FB8092D}" type="slidenum">
              <a:rPr lang="en-US">
                <a:latin typeface="Arial" pitchFamily="-104" charset="0"/>
                <a:ea typeface="ＭＳ Ｐゴシック" pitchFamily="-104" charset="-128"/>
                <a:cs typeface="ＭＳ Ｐゴシック" pitchFamily="-104" charset="-128"/>
              </a:rPr>
              <a:pPr/>
              <a:t>87</a:t>
            </a:fld>
            <a:endParaRPr lang="en-US">
              <a:latin typeface="Arial" pitchFamily="-104" charset="0"/>
              <a:ea typeface="ＭＳ Ｐゴシック" pitchFamily="-104" charset="-128"/>
              <a:cs typeface="ＭＳ Ｐゴシック" pitchFamily="-104" charset="-128"/>
            </a:endParaRPr>
          </a:p>
        </p:txBody>
      </p:sp>
      <p:sp>
        <p:nvSpPr>
          <p:cNvPr id="193539" name="Rectangle 2"/>
          <p:cNvSpPr>
            <a:spLocks noGrp="1" noRot="1" noChangeAspect="1" noChangeArrowheads="1"/>
          </p:cNvSpPr>
          <p:nvPr>
            <p:ph type="sldImg"/>
          </p:nvPr>
        </p:nvSpPr>
        <p:spPr>
          <a:solidFill>
            <a:srgbClr val="FFFFFF"/>
          </a:solidFill>
          <a:ln/>
        </p:spPr>
      </p:sp>
      <p:sp>
        <p:nvSpPr>
          <p:cNvPr id="1935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04" charset="0"/>
                <a:ea typeface="ＭＳ Ｐゴシック" pitchFamily="-104" charset="-128"/>
                <a:cs typeface="ＭＳ Ｐゴシック" pitchFamily="-104" charset="-128"/>
              </a:rPr>
              <a:t>French teachers have to opt out for a minute…..</a:t>
            </a:r>
          </a:p>
        </p:txBody>
      </p:sp>
      <p:sp>
        <p:nvSpPr>
          <p:cNvPr id="193541" name="Footer Placeholder 5"/>
          <p:cNvSpPr>
            <a:spLocks noGrp="1"/>
          </p:cNvSpPr>
          <p:nvPr>
            <p:ph type="ftr" sz="quarter" idx="4"/>
          </p:nvPr>
        </p:nvSpPr>
        <p:spPr>
          <a:noFill/>
        </p:spPr>
        <p:txBody>
          <a:bodyPr/>
          <a:lstStyle/>
          <a:p>
            <a:r>
              <a:rPr lang="en-US">
                <a:latin typeface="Arial" pitchFamily="-104" charset="0"/>
                <a:ea typeface="ＭＳ Ｐゴシック" pitchFamily="-104" charset="-128"/>
                <a:cs typeface="ＭＳ Ｐゴシック" pitchFamily="-104" charset="-128"/>
              </a:rPr>
              <a:t>L. Terrill</a:t>
            </a:r>
          </a:p>
        </p:txBody>
      </p:sp>
      <p:sp>
        <p:nvSpPr>
          <p:cNvPr id="193542" name="Header Placeholder 6"/>
          <p:cNvSpPr>
            <a:spLocks noGrp="1"/>
          </p:cNvSpPr>
          <p:nvPr>
            <p:ph type="hdr" sz="quarter"/>
          </p:nvPr>
        </p:nvSpPr>
        <p:spPr>
          <a:noFill/>
        </p:spPr>
        <p:txBody>
          <a:bodyPr/>
          <a:lstStyle/>
          <a:p>
            <a:r>
              <a:rPr lang="en-US">
                <a:latin typeface="Arial" pitchFamily="-104" charset="0"/>
                <a:ea typeface="ＭＳ Ｐゴシック" pitchFamily="-104" charset="-128"/>
                <a:cs typeface="ＭＳ Ｐゴシック" pitchFamily="-104" charset="-128"/>
              </a:rPr>
              <a:t>Curriculum Design</a:t>
            </a:r>
          </a:p>
        </p:txBody>
      </p:sp>
    </p:spTree>
    <p:extLst>
      <p:ext uri="{BB962C8B-B14F-4D97-AF65-F5344CB8AC3E}">
        <p14:creationId xmlns:p14="http://schemas.microsoft.com/office/powerpoint/2010/main" val="3950631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ED7D1A56-CA6D-3B4A-8F8D-DDB37FB8092D}" type="slidenum">
              <a:rPr lang="en-US">
                <a:latin typeface="Arial" pitchFamily="-104" charset="0"/>
                <a:ea typeface="ＭＳ Ｐゴシック" pitchFamily="-104" charset="-128"/>
                <a:cs typeface="ＭＳ Ｐゴシック" pitchFamily="-104" charset="-128"/>
              </a:rPr>
              <a:pPr/>
              <a:t>88</a:t>
            </a:fld>
            <a:endParaRPr lang="en-US">
              <a:latin typeface="Arial" pitchFamily="-104" charset="0"/>
              <a:ea typeface="ＭＳ Ｐゴシック" pitchFamily="-104" charset="-128"/>
              <a:cs typeface="ＭＳ Ｐゴシック" pitchFamily="-104" charset="-128"/>
            </a:endParaRPr>
          </a:p>
        </p:txBody>
      </p:sp>
      <p:sp>
        <p:nvSpPr>
          <p:cNvPr id="193539" name="Rectangle 2"/>
          <p:cNvSpPr>
            <a:spLocks noGrp="1" noRot="1" noChangeAspect="1" noChangeArrowheads="1"/>
          </p:cNvSpPr>
          <p:nvPr>
            <p:ph type="sldImg"/>
          </p:nvPr>
        </p:nvSpPr>
        <p:spPr>
          <a:solidFill>
            <a:srgbClr val="FFFFFF"/>
          </a:solidFill>
          <a:ln/>
        </p:spPr>
      </p:sp>
      <p:sp>
        <p:nvSpPr>
          <p:cNvPr id="1935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04" charset="0"/>
                <a:ea typeface="ＭＳ Ｐゴシック" pitchFamily="-104" charset="-128"/>
                <a:cs typeface="ＭＳ Ｐゴシック" pitchFamily="-104" charset="-128"/>
              </a:rPr>
              <a:t>French teachers have to opt out for a minute…..</a:t>
            </a:r>
          </a:p>
        </p:txBody>
      </p:sp>
      <p:sp>
        <p:nvSpPr>
          <p:cNvPr id="193541" name="Footer Placeholder 5"/>
          <p:cNvSpPr>
            <a:spLocks noGrp="1"/>
          </p:cNvSpPr>
          <p:nvPr>
            <p:ph type="ftr" sz="quarter" idx="4"/>
          </p:nvPr>
        </p:nvSpPr>
        <p:spPr>
          <a:noFill/>
        </p:spPr>
        <p:txBody>
          <a:bodyPr/>
          <a:lstStyle/>
          <a:p>
            <a:r>
              <a:rPr lang="en-US">
                <a:latin typeface="Arial" pitchFamily="-104" charset="0"/>
                <a:ea typeface="ＭＳ Ｐゴシック" pitchFamily="-104" charset="-128"/>
                <a:cs typeface="ＭＳ Ｐゴシック" pitchFamily="-104" charset="-128"/>
              </a:rPr>
              <a:t>L. Terrill</a:t>
            </a:r>
          </a:p>
        </p:txBody>
      </p:sp>
      <p:sp>
        <p:nvSpPr>
          <p:cNvPr id="193542" name="Header Placeholder 6"/>
          <p:cNvSpPr>
            <a:spLocks noGrp="1"/>
          </p:cNvSpPr>
          <p:nvPr>
            <p:ph type="hdr" sz="quarter"/>
          </p:nvPr>
        </p:nvSpPr>
        <p:spPr>
          <a:noFill/>
        </p:spPr>
        <p:txBody>
          <a:bodyPr/>
          <a:lstStyle/>
          <a:p>
            <a:r>
              <a:rPr lang="en-US">
                <a:latin typeface="Arial" pitchFamily="-104" charset="0"/>
                <a:ea typeface="ＭＳ Ｐゴシック" pitchFamily="-104" charset="-128"/>
                <a:cs typeface="ＭＳ Ｐゴシック" pitchFamily="-104" charset="-128"/>
              </a:rPr>
              <a:t>Curriculum Design</a:t>
            </a:r>
          </a:p>
        </p:txBody>
      </p:sp>
    </p:spTree>
    <p:extLst>
      <p:ext uri="{BB962C8B-B14F-4D97-AF65-F5344CB8AC3E}">
        <p14:creationId xmlns:p14="http://schemas.microsoft.com/office/powerpoint/2010/main" val="5223749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ED7D1A56-CA6D-3B4A-8F8D-DDB37FB8092D}" type="slidenum">
              <a:rPr lang="en-US">
                <a:latin typeface="Arial" pitchFamily="-104" charset="0"/>
                <a:ea typeface="ＭＳ Ｐゴシック" pitchFamily="-104" charset="-128"/>
                <a:cs typeface="ＭＳ Ｐゴシック" pitchFamily="-104" charset="-128"/>
              </a:rPr>
              <a:pPr/>
              <a:t>89</a:t>
            </a:fld>
            <a:endParaRPr lang="en-US">
              <a:latin typeface="Arial" pitchFamily="-104" charset="0"/>
              <a:ea typeface="ＭＳ Ｐゴシック" pitchFamily="-104" charset="-128"/>
              <a:cs typeface="ＭＳ Ｐゴシック" pitchFamily="-104" charset="-128"/>
            </a:endParaRPr>
          </a:p>
        </p:txBody>
      </p:sp>
      <p:sp>
        <p:nvSpPr>
          <p:cNvPr id="193539" name="Rectangle 2"/>
          <p:cNvSpPr>
            <a:spLocks noGrp="1" noRot="1" noChangeAspect="1" noChangeArrowheads="1"/>
          </p:cNvSpPr>
          <p:nvPr>
            <p:ph type="sldImg"/>
          </p:nvPr>
        </p:nvSpPr>
        <p:spPr>
          <a:solidFill>
            <a:srgbClr val="FFFFFF"/>
          </a:solidFill>
          <a:ln/>
        </p:spPr>
      </p:sp>
      <p:sp>
        <p:nvSpPr>
          <p:cNvPr id="1935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04" charset="0"/>
                <a:ea typeface="ＭＳ Ｐゴシック" pitchFamily="-104" charset="-128"/>
                <a:cs typeface="ＭＳ Ｐゴシック" pitchFamily="-104" charset="-128"/>
              </a:rPr>
              <a:t>French teachers have to opt out for a minute…..</a:t>
            </a:r>
          </a:p>
        </p:txBody>
      </p:sp>
      <p:sp>
        <p:nvSpPr>
          <p:cNvPr id="193541" name="Footer Placeholder 5"/>
          <p:cNvSpPr>
            <a:spLocks noGrp="1"/>
          </p:cNvSpPr>
          <p:nvPr>
            <p:ph type="ftr" sz="quarter" idx="4"/>
          </p:nvPr>
        </p:nvSpPr>
        <p:spPr>
          <a:noFill/>
        </p:spPr>
        <p:txBody>
          <a:bodyPr/>
          <a:lstStyle/>
          <a:p>
            <a:r>
              <a:rPr lang="en-US">
                <a:latin typeface="Arial" pitchFamily="-104" charset="0"/>
                <a:ea typeface="ＭＳ Ｐゴシック" pitchFamily="-104" charset="-128"/>
                <a:cs typeface="ＭＳ Ｐゴシック" pitchFamily="-104" charset="-128"/>
              </a:rPr>
              <a:t>L. Terrill</a:t>
            </a:r>
          </a:p>
        </p:txBody>
      </p:sp>
      <p:sp>
        <p:nvSpPr>
          <p:cNvPr id="193542" name="Header Placeholder 6"/>
          <p:cNvSpPr>
            <a:spLocks noGrp="1"/>
          </p:cNvSpPr>
          <p:nvPr>
            <p:ph type="hdr" sz="quarter"/>
          </p:nvPr>
        </p:nvSpPr>
        <p:spPr>
          <a:noFill/>
        </p:spPr>
        <p:txBody>
          <a:bodyPr/>
          <a:lstStyle/>
          <a:p>
            <a:r>
              <a:rPr lang="en-US">
                <a:latin typeface="Arial" pitchFamily="-104" charset="0"/>
                <a:ea typeface="ＭＳ Ｐゴシック" pitchFamily="-104" charset="-128"/>
                <a:cs typeface="ＭＳ Ｐゴシック" pitchFamily="-104" charset="-128"/>
              </a:rPr>
              <a:t>Curriculum Design</a:t>
            </a:r>
          </a:p>
        </p:txBody>
      </p:sp>
    </p:spTree>
    <p:extLst>
      <p:ext uri="{BB962C8B-B14F-4D97-AF65-F5344CB8AC3E}">
        <p14:creationId xmlns:p14="http://schemas.microsoft.com/office/powerpoint/2010/main" val="970866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endParaRPr lang="en-US">
              <a:latin typeface="Arial" pitchFamily="-65" charset="0"/>
              <a:ea typeface="ＭＳ Ｐゴシック" pitchFamily="-65" charset="-128"/>
              <a:cs typeface="ＭＳ Ｐゴシック" pitchFamily="-65" charset="-128"/>
            </a:endParaRP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6</a:t>
            </a:fld>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2113480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ED7D1A56-CA6D-3B4A-8F8D-DDB37FB8092D}" type="slidenum">
              <a:rPr lang="en-US">
                <a:latin typeface="Arial" pitchFamily="-104" charset="0"/>
                <a:ea typeface="ＭＳ Ｐゴシック" pitchFamily="-104" charset="-128"/>
                <a:cs typeface="ＭＳ Ｐゴシック" pitchFamily="-104" charset="-128"/>
              </a:rPr>
              <a:pPr/>
              <a:t>90</a:t>
            </a:fld>
            <a:endParaRPr lang="en-US">
              <a:latin typeface="Arial" pitchFamily="-104" charset="0"/>
              <a:ea typeface="ＭＳ Ｐゴシック" pitchFamily="-104" charset="-128"/>
              <a:cs typeface="ＭＳ Ｐゴシック" pitchFamily="-104" charset="-128"/>
            </a:endParaRPr>
          </a:p>
        </p:txBody>
      </p:sp>
      <p:sp>
        <p:nvSpPr>
          <p:cNvPr id="193539" name="Rectangle 2"/>
          <p:cNvSpPr>
            <a:spLocks noGrp="1" noRot="1" noChangeAspect="1" noChangeArrowheads="1"/>
          </p:cNvSpPr>
          <p:nvPr>
            <p:ph type="sldImg"/>
          </p:nvPr>
        </p:nvSpPr>
        <p:spPr>
          <a:solidFill>
            <a:srgbClr val="FFFFFF"/>
          </a:solidFill>
          <a:ln/>
        </p:spPr>
      </p:sp>
      <p:sp>
        <p:nvSpPr>
          <p:cNvPr id="1935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04" charset="0"/>
                <a:ea typeface="ＭＳ Ｐゴシック" pitchFamily="-104" charset="-128"/>
                <a:cs typeface="ＭＳ Ｐゴシック" pitchFamily="-104" charset="-128"/>
              </a:rPr>
              <a:t>French teachers have to opt out for a minute…..</a:t>
            </a:r>
          </a:p>
        </p:txBody>
      </p:sp>
      <p:sp>
        <p:nvSpPr>
          <p:cNvPr id="193541" name="Footer Placeholder 5"/>
          <p:cNvSpPr>
            <a:spLocks noGrp="1"/>
          </p:cNvSpPr>
          <p:nvPr>
            <p:ph type="ftr" sz="quarter" idx="4"/>
          </p:nvPr>
        </p:nvSpPr>
        <p:spPr>
          <a:noFill/>
        </p:spPr>
        <p:txBody>
          <a:bodyPr/>
          <a:lstStyle/>
          <a:p>
            <a:r>
              <a:rPr lang="en-US">
                <a:latin typeface="Arial" pitchFamily="-104" charset="0"/>
                <a:ea typeface="ＭＳ Ｐゴシック" pitchFamily="-104" charset="-128"/>
                <a:cs typeface="ＭＳ Ｐゴシック" pitchFamily="-104" charset="-128"/>
              </a:rPr>
              <a:t>L. Terrill</a:t>
            </a:r>
          </a:p>
        </p:txBody>
      </p:sp>
      <p:sp>
        <p:nvSpPr>
          <p:cNvPr id="193542" name="Header Placeholder 6"/>
          <p:cNvSpPr>
            <a:spLocks noGrp="1"/>
          </p:cNvSpPr>
          <p:nvPr>
            <p:ph type="hdr" sz="quarter"/>
          </p:nvPr>
        </p:nvSpPr>
        <p:spPr>
          <a:noFill/>
        </p:spPr>
        <p:txBody>
          <a:bodyPr/>
          <a:lstStyle/>
          <a:p>
            <a:r>
              <a:rPr lang="en-US">
                <a:latin typeface="Arial" pitchFamily="-104" charset="0"/>
                <a:ea typeface="ＭＳ Ｐゴシック" pitchFamily="-104" charset="-128"/>
                <a:cs typeface="ＭＳ Ｐゴシック" pitchFamily="-104" charset="-128"/>
              </a:rPr>
              <a:t>Curriculum Design</a:t>
            </a:r>
          </a:p>
        </p:txBody>
      </p:sp>
    </p:spTree>
    <p:extLst>
      <p:ext uri="{BB962C8B-B14F-4D97-AF65-F5344CB8AC3E}">
        <p14:creationId xmlns:p14="http://schemas.microsoft.com/office/powerpoint/2010/main" val="1327234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670320BE-38CD-9948-9C7F-63706C536622}" type="slidenum">
              <a:rPr lang="en-US">
                <a:latin typeface="Arial" pitchFamily="-104" charset="0"/>
                <a:ea typeface="ＭＳ Ｐゴシック" pitchFamily="-104" charset="-128"/>
                <a:cs typeface="ＭＳ Ｐゴシック" pitchFamily="-104" charset="-128"/>
              </a:rPr>
              <a:pPr/>
              <a:t>91</a:t>
            </a:fld>
            <a:endParaRPr lang="en-US">
              <a:latin typeface="Arial" pitchFamily="-104" charset="0"/>
              <a:ea typeface="ＭＳ Ｐゴシック" pitchFamily="-104" charset="-128"/>
              <a:cs typeface="ＭＳ Ｐゴシック" pitchFamily="-104" charset="-128"/>
            </a:endParaRPr>
          </a:p>
        </p:txBody>
      </p:sp>
      <p:sp>
        <p:nvSpPr>
          <p:cNvPr id="205827" name="Rectangle 2"/>
          <p:cNvSpPr>
            <a:spLocks noGrp="1" noRot="1" noChangeAspect="1" noChangeArrowheads="1"/>
          </p:cNvSpPr>
          <p:nvPr>
            <p:ph type="sldImg"/>
          </p:nvPr>
        </p:nvSpPr>
        <p:spPr>
          <a:solidFill>
            <a:srgbClr val="FFFFFF"/>
          </a:solidFill>
          <a:ln/>
        </p:spPr>
      </p:sp>
      <p:sp>
        <p:nvSpPr>
          <p:cNvPr id="2058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4" charset="0"/>
              <a:ea typeface="ＭＳ Ｐゴシック" pitchFamily="-104" charset="-128"/>
              <a:cs typeface="ＭＳ Ｐゴシック" pitchFamily="-104" charset="-128"/>
            </a:endParaRPr>
          </a:p>
        </p:txBody>
      </p:sp>
      <p:sp>
        <p:nvSpPr>
          <p:cNvPr id="205829" name="Footer Placeholder 5"/>
          <p:cNvSpPr>
            <a:spLocks noGrp="1"/>
          </p:cNvSpPr>
          <p:nvPr>
            <p:ph type="ftr" sz="quarter" idx="4"/>
          </p:nvPr>
        </p:nvSpPr>
        <p:spPr>
          <a:noFill/>
        </p:spPr>
        <p:txBody>
          <a:bodyPr/>
          <a:lstStyle/>
          <a:p>
            <a:r>
              <a:rPr lang="en-US">
                <a:latin typeface="Arial" pitchFamily="-104" charset="0"/>
                <a:ea typeface="ＭＳ Ｐゴシック" pitchFamily="-104" charset="-128"/>
                <a:cs typeface="ＭＳ Ｐゴシック" pitchFamily="-104" charset="-128"/>
              </a:rPr>
              <a:t>L. Terrill</a:t>
            </a:r>
          </a:p>
        </p:txBody>
      </p:sp>
      <p:sp>
        <p:nvSpPr>
          <p:cNvPr id="205830" name="Header Placeholder 6"/>
          <p:cNvSpPr>
            <a:spLocks noGrp="1"/>
          </p:cNvSpPr>
          <p:nvPr>
            <p:ph type="hdr" sz="quarter"/>
          </p:nvPr>
        </p:nvSpPr>
        <p:spPr>
          <a:noFill/>
        </p:spPr>
        <p:txBody>
          <a:bodyPr/>
          <a:lstStyle/>
          <a:p>
            <a:r>
              <a:rPr lang="en-US">
                <a:latin typeface="Arial" pitchFamily="-104" charset="0"/>
                <a:ea typeface="ＭＳ Ｐゴシック" pitchFamily="-104" charset="-128"/>
                <a:cs typeface="ＭＳ Ｐゴシック" pitchFamily="-104" charset="-128"/>
              </a:rPr>
              <a:t>Curriculum Design</a:t>
            </a:r>
          </a:p>
        </p:txBody>
      </p:sp>
    </p:spTree>
    <p:extLst>
      <p:ext uri="{BB962C8B-B14F-4D97-AF65-F5344CB8AC3E}">
        <p14:creationId xmlns:p14="http://schemas.microsoft.com/office/powerpoint/2010/main" val="5551318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AFFDB44A-1BD1-7546-BFCF-0C08482C3217}" type="slidenum">
              <a:rPr lang="en-US">
                <a:latin typeface="Arial" pitchFamily="-1" charset="0"/>
                <a:ea typeface="ＭＳ Ｐゴシック" pitchFamily="-1" charset="-128"/>
                <a:cs typeface="ＭＳ Ｐゴシック" pitchFamily="-1" charset="-128"/>
              </a:rPr>
              <a:pPr/>
              <a:t>100</a:t>
            </a:fld>
            <a:endParaRPr lang="en-US">
              <a:latin typeface="Arial" pitchFamily="-1" charset="0"/>
              <a:ea typeface="ＭＳ Ｐゴシック" pitchFamily="-1" charset="-128"/>
              <a:cs typeface="ＭＳ Ｐゴシック" pitchFamily="-1" charset="-128"/>
            </a:endParaRPr>
          </a:p>
        </p:txBody>
      </p:sp>
      <p:sp>
        <p:nvSpPr>
          <p:cNvPr id="126979" name="Rectangle 2"/>
          <p:cNvSpPr>
            <a:spLocks noGrp="1" noRot="1" noChangeAspect="1" noChangeArrowheads="1"/>
          </p:cNvSpPr>
          <p:nvPr>
            <p:ph type="sldImg"/>
          </p:nvPr>
        </p:nvSpPr>
        <p:spPr>
          <a:solidFill>
            <a:srgbClr val="FFFFFF"/>
          </a:solidFill>
          <a:ln/>
        </p:spPr>
      </p:sp>
      <p:sp>
        <p:nvSpPr>
          <p:cNvPr id="12698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6978902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6E2D6568-E6D5-4144-A194-D5F61ACA109B}" type="slidenum">
              <a:rPr lang="en-US">
                <a:latin typeface="Arial" pitchFamily="-1" charset="0"/>
                <a:ea typeface="ＭＳ Ｐゴシック" pitchFamily="-1" charset="-128"/>
                <a:cs typeface="ＭＳ Ｐゴシック" pitchFamily="-1" charset="-128"/>
              </a:rPr>
              <a:pPr/>
              <a:t>101</a:t>
            </a:fld>
            <a:endParaRPr lang="en-US">
              <a:latin typeface="Arial" pitchFamily="-1" charset="0"/>
              <a:ea typeface="ＭＳ Ｐゴシック" pitchFamily="-1" charset="-128"/>
              <a:cs typeface="ＭＳ Ｐゴシック" pitchFamily="-1" charset="-128"/>
            </a:endParaRPr>
          </a:p>
        </p:txBody>
      </p:sp>
      <p:sp>
        <p:nvSpPr>
          <p:cNvPr id="129027" name="Rectangle 2"/>
          <p:cNvSpPr>
            <a:spLocks noGrp="1" noRot="1" noChangeAspect="1" noChangeArrowheads="1"/>
          </p:cNvSpPr>
          <p:nvPr>
            <p:ph type="sldImg"/>
          </p:nvPr>
        </p:nvSpPr>
        <p:spPr>
          <a:solidFill>
            <a:srgbClr val="FFFFFF"/>
          </a:solidFill>
          <a:ln/>
        </p:spPr>
      </p:sp>
      <p:sp>
        <p:nvSpPr>
          <p:cNvPr id="129028"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4886579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DC63874-E894-1B4E-BB8F-D257F6129ED7}" type="slidenum">
              <a:rPr lang="en-US"/>
              <a:pPr/>
              <a:t>102</a:t>
            </a:fld>
            <a:endParaRPr lang="en-US" dirty="0"/>
          </a:p>
        </p:txBody>
      </p:sp>
    </p:spTree>
    <p:extLst>
      <p:ext uri="{BB962C8B-B14F-4D97-AF65-F5344CB8AC3E}">
        <p14:creationId xmlns:p14="http://schemas.microsoft.com/office/powerpoint/2010/main" val="13994954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BA5C67D4-64A1-1E43-8A43-F35F5578243A}" type="slidenum">
              <a:rPr lang="en-US">
                <a:latin typeface="Arial" pitchFamily="-101" charset="0"/>
                <a:ea typeface="ＭＳ Ｐゴシック" pitchFamily="-101" charset="-128"/>
                <a:cs typeface="ＭＳ Ｐゴシック" pitchFamily="-101" charset="-128"/>
              </a:rPr>
              <a:pPr/>
              <a:t>115</a:t>
            </a:fld>
            <a:endParaRPr lang="en-US">
              <a:latin typeface="Arial" pitchFamily="-101" charset="0"/>
              <a:ea typeface="ＭＳ Ｐゴシック" pitchFamily="-101" charset="-128"/>
              <a:cs typeface="ＭＳ Ｐゴシック" pitchFamily="-101" charset="-128"/>
            </a:endParaRPr>
          </a:p>
        </p:txBody>
      </p:sp>
      <p:sp>
        <p:nvSpPr>
          <p:cNvPr id="114691" name="Rectangle 2"/>
          <p:cNvSpPr>
            <a:spLocks noGrp="1" noRot="1" noChangeAspect="1" noChangeArrowheads="1"/>
          </p:cNvSpPr>
          <p:nvPr>
            <p:ph type="sldImg"/>
          </p:nvPr>
        </p:nvSpPr>
        <p:spPr>
          <a:solidFill>
            <a:srgbClr val="FFFFFF"/>
          </a:solidFill>
          <a:ln/>
        </p:spPr>
      </p:sp>
      <p:sp>
        <p:nvSpPr>
          <p:cNvPr id="11469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1763750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7</a:t>
            </a:fld>
            <a:endParaRPr lang="en-US" dirty="0"/>
          </a:p>
        </p:txBody>
      </p:sp>
    </p:spTree>
    <p:extLst>
      <p:ext uri="{BB962C8B-B14F-4D97-AF65-F5344CB8AC3E}">
        <p14:creationId xmlns:p14="http://schemas.microsoft.com/office/powerpoint/2010/main" val="82136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11</a:t>
            </a:fld>
            <a:endParaRPr lang="en-US" dirty="0"/>
          </a:p>
        </p:txBody>
      </p:sp>
    </p:spTree>
    <p:extLst>
      <p:ext uri="{BB962C8B-B14F-4D97-AF65-F5344CB8AC3E}">
        <p14:creationId xmlns:p14="http://schemas.microsoft.com/office/powerpoint/2010/main" val="1273277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p:cNvSpPr>
          <p:nvPr>
            <p:ph type="sldImg"/>
          </p:nvPr>
        </p:nvSpPr>
        <p:spPr>
          <a:ln/>
        </p:spPr>
      </p:sp>
      <p:sp>
        <p:nvSpPr>
          <p:cNvPr id="71683" name="Notes Placeholder 2"/>
          <p:cNvSpPr>
            <a:spLocks noGrp="1"/>
          </p:cNvSpPr>
          <p:nvPr>
            <p:ph type="body" idx="1"/>
          </p:nvPr>
        </p:nvSpPr>
        <p:spPr>
          <a:noFill/>
          <a:ln/>
        </p:spPr>
        <p:txBody>
          <a:bodyPr/>
          <a:lstStyle/>
          <a:p>
            <a:endParaRPr lang="en-US">
              <a:latin typeface="Arial" pitchFamily="-101" charset="0"/>
              <a:ea typeface="ＭＳ Ｐゴシック" pitchFamily="-101" charset="-128"/>
              <a:cs typeface="ＭＳ Ｐゴシック" pitchFamily="-101" charset="-128"/>
            </a:endParaRPr>
          </a:p>
        </p:txBody>
      </p:sp>
      <p:sp>
        <p:nvSpPr>
          <p:cNvPr id="71684" name="Slide Number Placeholder 3"/>
          <p:cNvSpPr>
            <a:spLocks noGrp="1"/>
          </p:cNvSpPr>
          <p:nvPr>
            <p:ph type="sldNum" sz="quarter" idx="5"/>
          </p:nvPr>
        </p:nvSpPr>
        <p:spPr>
          <a:noFill/>
        </p:spPr>
        <p:txBody>
          <a:bodyPr/>
          <a:lstStyle/>
          <a:p>
            <a:fld id="{9F06CFB9-6106-A143-A52D-EB6FD4463E13}" type="slidenum">
              <a:rPr lang="en-US" smtClean="0">
                <a:latin typeface="Arial" pitchFamily="-101" charset="0"/>
                <a:ea typeface="ＭＳ Ｐゴシック" pitchFamily="-101" charset="-128"/>
                <a:cs typeface="ＭＳ Ｐゴシック" pitchFamily="-101" charset="-128"/>
              </a:rPr>
              <a:pPr/>
              <a:t>13</a:t>
            </a:fld>
            <a:endParaRPr lang="en-US" smtClean="0">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2085925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14</a:t>
            </a:fld>
            <a:endParaRPr lang="uk-UA"/>
          </a:p>
        </p:txBody>
      </p:sp>
    </p:spTree>
    <p:extLst>
      <p:ext uri="{BB962C8B-B14F-4D97-AF65-F5344CB8AC3E}">
        <p14:creationId xmlns:p14="http://schemas.microsoft.com/office/powerpoint/2010/main" val="1083526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15</a:t>
            </a:fld>
            <a:endParaRPr lang="en-US" dirty="0"/>
          </a:p>
        </p:txBody>
      </p:sp>
    </p:spTree>
    <p:extLst>
      <p:ext uri="{BB962C8B-B14F-4D97-AF65-F5344CB8AC3E}">
        <p14:creationId xmlns:p14="http://schemas.microsoft.com/office/powerpoint/2010/main" val="12457914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16</a:t>
            </a:fld>
            <a:endParaRPr lang="en-US" dirty="0"/>
          </a:p>
        </p:txBody>
      </p:sp>
    </p:spTree>
    <p:extLst>
      <p:ext uri="{BB962C8B-B14F-4D97-AF65-F5344CB8AC3E}">
        <p14:creationId xmlns:p14="http://schemas.microsoft.com/office/powerpoint/2010/main" val="7992679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7" name="Date Placeholder 6"/>
          <p:cNvSpPr>
            <a:spLocks noGrp="1"/>
          </p:cNvSpPr>
          <p:nvPr>
            <p:ph type="dt" sz="half" idx="10"/>
          </p:nvPr>
        </p:nvSpPr>
        <p:spPr/>
        <p:txBody>
          <a:bodyPr/>
          <a:lstStyle/>
          <a:p>
            <a:fld id="{931EC79A-F280-7941-B6C3-733A6E9C21AC}" type="datetimeFigureOut">
              <a:t>3/8/17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6618B2E-8C1D-5C4A-B3A9-1EBA70989B7F}" type="slidenum">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31EC79A-F280-7941-B6C3-733A6E9C21AC}" type="datetimeFigureOut">
              <a:t>3/8/17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618B2E-8C1D-5C4A-B3A9-1EBA70989B7F}" type="slidenum">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dirty="0"/>
              <a:t>Click to edit Master title style</a:t>
            </a:r>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31EC79A-F280-7941-B6C3-733A6E9C21AC}" type="datetimeFigureOut">
              <a:t>3/8/17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618B2E-8C1D-5C4A-B3A9-1EBA70989B7F}" type="slidenum">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dirty="0"/>
              <a:t>Click to edit Master title style</a:t>
            </a:r>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31EC79A-F280-7941-B6C3-733A6E9C21AC}" type="datetimeFigureOut">
              <a:t>3/8/17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618B2E-8C1D-5C4A-B3A9-1EBA70989B7F}" type="slidenum">
              <a:t>‹#›</a:t>
            </a:fld>
            <a:endParaRPr lang="en-US"/>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dirty="0"/>
              <a:t>Click to edit Master title style</a:t>
            </a:r>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31EC79A-F280-7941-B6C3-733A6E9C21AC}" type="datetimeFigureOut">
              <a:t>3/8/17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618B2E-8C1D-5C4A-B3A9-1EBA70989B7F}" type="slidenum">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dirty="0"/>
              <a:t>Click to edit Master title style</a:t>
            </a:r>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fld id="{931EC79A-F280-7941-B6C3-733A6E9C21AC}" type="datetimeFigureOut">
              <a:t>3/8/17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618B2E-8C1D-5C4A-B3A9-1EBA70989B7F}" type="slidenum">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dirty="0"/>
              <a:t>Click to edit Master title style</a:t>
            </a:r>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fld id="{931EC79A-F280-7941-B6C3-733A6E9C21AC}" type="datetimeFigureOut">
              <a:t>3/8/17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618B2E-8C1D-5C4A-B3A9-1EBA70989B7F}" type="slidenum">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31EC79A-F280-7941-B6C3-733A6E9C21AC}" type="datetimeFigureOut">
              <a:t>3/8/17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618B2E-8C1D-5C4A-B3A9-1EBA70989B7F}" type="slidenum">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31EC79A-F280-7941-B6C3-733A6E9C21AC}" type="datetimeFigureOut">
              <a:t>3/8/17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618B2E-8C1D-5C4A-B3A9-1EBA70989B7F}" type="slidenum">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31EC79A-F280-7941-B6C3-733A6E9C21AC}" type="datetimeFigureOut">
              <a:t>3/8/17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618B2E-8C1D-5C4A-B3A9-1EBA70989B7F}" type="slidenum">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p:txBody>
          <a:bodyPr/>
          <a:lstStyle/>
          <a:p>
            <a:fld id="{931EC79A-F280-7941-B6C3-733A6E9C21AC}" type="datetimeFigureOut">
              <a:t>3/8/17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618B2E-8C1D-5C4A-B3A9-1EBA70989B7F}" type="slidenum">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40000" y="1825625"/>
            <a:ext cx="3768912"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739880" y="1825625"/>
            <a:ext cx="377547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931EC79A-F280-7941-B6C3-733A6E9C21AC}" type="datetimeFigureOut">
              <a:t>3/8/17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618B2E-8C1D-5C4A-B3A9-1EBA70989B7F}" type="slidenum">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dirty="0"/>
              <a:t>Click to edit Master title style</a:t>
            </a:r>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931EC79A-F280-7941-B6C3-733A6E9C21AC}" type="datetimeFigureOut">
              <a:t>3/8/17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6618B2E-8C1D-5C4A-B3A9-1EBA70989B7F}" type="slidenum">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931EC79A-F280-7941-B6C3-733A6E9C21AC}" type="datetimeFigureOut">
              <a:t>3/8/17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618B2E-8C1D-5C4A-B3A9-1EBA70989B7F}" type="slidenum">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1EC79A-F280-7941-B6C3-733A6E9C21AC}" type="datetimeFigureOut">
              <a:t>3/8/17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6618B2E-8C1D-5C4A-B3A9-1EBA70989B7F}" type="slidenum">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dirty="0"/>
              <a:t>Click to edit Master title style</a:t>
            </a:r>
          </a:p>
        </p:txBody>
      </p:sp>
      <p:sp>
        <p:nvSpPr>
          <p:cNvPr id="3" name="Content Placeholder 2"/>
          <p:cNvSpPr>
            <a:spLocks noGrp="1"/>
          </p:cNvSpPr>
          <p:nvPr>
            <p:ph idx="1"/>
          </p:nvPr>
        </p:nvSpPr>
        <p:spPr>
          <a:xfrm>
            <a:off x="3887391" y="987426"/>
            <a:ext cx="462915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31EC79A-F280-7941-B6C3-733A6E9C21AC}" type="datetimeFigureOut">
              <a:t>3/8/17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618B2E-8C1D-5C4A-B3A9-1EBA70989B7F}" type="slidenum">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31EC79A-F280-7941-B6C3-733A6E9C21AC}" type="datetimeFigureOut">
              <a:t>3/8/17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618B2E-8C1D-5C4A-B3A9-1EBA70989B7F}" type="slidenum">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931EC79A-F280-7941-B6C3-733A6E9C21AC}" type="datetimeFigureOut">
              <a:t>3/8/17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6618B2E-8C1D-5C4A-B3A9-1EBA70989B7F}" type="slidenum">
              <a:t>‹#›</a:t>
            </a:fld>
            <a:endParaRPr lang="en-US"/>
          </a:p>
        </p:txBody>
      </p:sp>
    </p:spTree>
    <p:extLst>
      <p:ext uri="{BB962C8B-B14F-4D97-AF65-F5344CB8AC3E}">
        <p14:creationId xmlns:p14="http://schemas.microsoft.com/office/powerpoint/2010/main" val="677815335"/>
      </p:ext>
    </p:extLst>
  </p:cSld>
  <p:clrMap bg1="dk1" tx1="lt1" bg2="dk2" tx2="lt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Lst>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1.jpeg"/><Relationship Id="rId1" Type="http://schemas.openxmlformats.org/officeDocument/2006/relationships/slideLayout" Target="../slideLayouts/slideLayout6.xml"/><Relationship Id="rId2" Type="http://schemas.openxmlformats.org/officeDocument/2006/relationships/image" Target="../media/image20.jpe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 Id="rId3" Type="http://schemas.openxmlformats.org/officeDocument/2006/relationships/image" Target="../media/image95.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 Id="rId3" Type="http://schemas.openxmlformats.org/officeDocument/2006/relationships/image" Target="../media/image96.jpe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7.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8.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9.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0.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1.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png"/><Relationship Id="rId5" Type="http://schemas.openxmlformats.org/officeDocument/2006/relationships/image" Target="../media/image26.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2.tiff"/></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nytimes.com/interactive/2016/03/30/magazine/voyages-big-major-cay-pigs.html" TargetMode="External"/><Relationship Id="rId3" Type="http://schemas.openxmlformats.org/officeDocument/2006/relationships/image" Target="../media/image103.tiff"/></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4.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image" Target="../media/image105.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6.jpeg"/><Relationship Id="rId3" Type="http://schemas.openxmlformats.org/officeDocument/2006/relationships/image" Target="../media/image107.tiff"/></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8.png"/></Relationships>
</file>

<file path=ppt/slides/_rels/slide118.xml.rels><?xml version="1.0" encoding="UTF-8" standalone="yes"?>
<Relationships xmlns="http://schemas.openxmlformats.org/package/2006/relationships"><Relationship Id="rId3" Type="http://schemas.openxmlformats.org/officeDocument/2006/relationships/diagramLayout" Target="../diagrams/layout5.xml"/><Relationship Id="rId4" Type="http://schemas.openxmlformats.org/officeDocument/2006/relationships/diagramQuickStyle" Target="../diagrams/quickStyle5.xml"/><Relationship Id="rId5" Type="http://schemas.openxmlformats.org/officeDocument/2006/relationships/diagramColors" Target="../diagrams/colors5.xml"/><Relationship Id="rId6" Type="http://schemas.microsoft.com/office/2007/relationships/diagramDrawing" Target="../diagrams/drawing5.xml"/><Relationship Id="rId7" Type="http://schemas.openxmlformats.org/officeDocument/2006/relationships/image" Target="../media/image109.tiff"/><Relationship Id="rId8" Type="http://schemas.openxmlformats.org/officeDocument/2006/relationships/image" Target="../media/image110.tiff"/><Relationship Id="rId9" Type="http://schemas.openxmlformats.org/officeDocument/2006/relationships/image" Target="../media/image111.jpeg"/><Relationship Id="rId10" Type="http://schemas.openxmlformats.org/officeDocument/2006/relationships/image" Target="../media/image112.jpeg"/><Relationship Id="rId1" Type="http://schemas.openxmlformats.org/officeDocument/2006/relationships/slideLayout" Target="../slideLayouts/slideLayout7.xml"/><Relationship Id="rId2" Type="http://schemas.openxmlformats.org/officeDocument/2006/relationships/diagramData" Target="../diagrams/data5.xml"/></Relationships>
</file>

<file path=ppt/slides/_rels/slide119.xml.rels><?xml version="1.0" encoding="UTF-8" standalone="yes"?>
<Relationships xmlns="http://schemas.openxmlformats.org/package/2006/relationships"><Relationship Id="rId3" Type="http://schemas.openxmlformats.org/officeDocument/2006/relationships/image" Target="../media/image114.jpg"/><Relationship Id="rId4" Type="http://schemas.openxmlformats.org/officeDocument/2006/relationships/image" Target="../media/image115.jpg"/><Relationship Id="rId5" Type="http://schemas.openxmlformats.org/officeDocument/2006/relationships/image" Target="../media/image116.jpg"/><Relationship Id="rId6" Type="http://schemas.openxmlformats.org/officeDocument/2006/relationships/image" Target="../media/image117.png"/><Relationship Id="rId1" Type="http://schemas.openxmlformats.org/officeDocument/2006/relationships/slideLayout" Target="../slideLayouts/slideLayout6.xml"/><Relationship Id="rId2" Type="http://schemas.openxmlformats.org/officeDocument/2006/relationships/image" Target="../media/image1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8.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4.tiff"/></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9.tiff"/></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0.tiff"/><Relationship Id="rId3" Type="http://schemas.openxmlformats.org/officeDocument/2006/relationships/image" Target="../media/image121.jp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2.tiff"/></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3.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4.png"/></Relationships>
</file>

<file path=ppt/slides/_rels/slide13.xml.rels><?xml version="1.0" encoding="UTF-8" standalone="yes"?>
<Relationships xmlns="http://schemas.openxmlformats.org/package/2006/relationships"><Relationship Id="rId11" Type="http://schemas.openxmlformats.org/officeDocument/2006/relationships/image" Target="../media/image30.jpeg"/><Relationship Id="rId12" Type="http://schemas.openxmlformats.org/officeDocument/2006/relationships/image" Target="../media/image31.jpeg"/><Relationship Id="rId13"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27.jpeg"/><Relationship Id="rId9" Type="http://schemas.openxmlformats.org/officeDocument/2006/relationships/image" Target="../media/image28.wmf"/><Relationship Id="rId10" Type="http://schemas.openxmlformats.org/officeDocument/2006/relationships/image" Target="../media/image2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WMF"/><Relationship Id="rId5" Type="http://schemas.openxmlformats.org/officeDocument/2006/relationships/image" Target="../media/image29.jpeg"/><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8" Type="http://schemas.openxmlformats.org/officeDocument/2006/relationships/image" Target="../media/image36.png"/><Relationship Id="rId9" Type="http://schemas.openxmlformats.org/officeDocument/2006/relationships/image" Target="../media/image37.png"/><Relationship Id="rId10" Type="http://schemas.openxmlformats.org/officeDocument/2006/relationships/image" Target="../media/image38.png"/><Relationship Id="rId11" Type="http://schemas.openxmlformats.org/officeDocument/2006/relationships/image" Target="../media/image39.tiff"/><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4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7" Type="http://schemas.openxmlformats.org/officeDocument/2006/relationships/image" Target="../media/image40.png"/><Relationship Id="rId1" Type="http://schemas.openxmlformats.org/officeDocument/2006/relationships/slideLayout" Target="../slideLayouts/slideLayout6.xml"/><Relationship Id="rId2" Type="http://schemas.openxmlformats.org/officeDocument/2006/relationships/diagramData" Target="../diagrams/data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4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5.pn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43.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4.tiff"/><Relationship Id="rId4" Type="http://schemas.openxmlformats.org/officeDocument/2006/relationships/image" Target="../media/image45.emf"/><Relationship Id="rId5" Type="http://schemas.openxmlformats.org/officeDocument/2006/relationships/image" Target="../media/image39.tiff"/><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4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46.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7.png"/><Relationship Id="rId3" Type="http://schemas.openxmlformats.org/officeDocument/2006/relationships/image" Target="../media/image48.png"/></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jpg"/><Relationship Id="rId5" Type="http://schemas.openxmlformats.org/officeDocument/2006/relationships/image" Target="../media/image52.jpg"/><Relationship Id="rId6" Type="http://schemas.openxmlformats.org/officeDocument/2006/relationships/image" Target="../media/image53.png"/><Relationship Id="rId7" Type="http://schemas.openxmlformats.org/officeDocument/2006/relationships/image" Target="../media/image54.tiff"/><Relationship Id="rId1" Type="http://schemas.openxmlformats.org/officeDocument/2006/relationships/slideLayout" Target="../slideLayouts/slideLayout7.xml"/><Relationship Id="rId2" Type="http://schemas.openxmlformats.org/officeDocument/2006/relationships/image" Target="../media/image49.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jpeg"/></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8" Type="http://schemas.openxmlformats.org/officeDocument/2006/relationships/image" Target="../media/image56.png"/><Relationship Id="rId9" Type="http://schemas.openxmlformats.org/officeDocument/2006/relationships/image" Target="../media/image57.jpeg"/><Relationship Id="rId10" Type="http://schemas.openxmlformats.org/officeDocument/2006/relationships/image" Target="../media/image58.jpe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s>
</file>

<file path=ppt/slides/_rels/slide39.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image" Target="../media/image58.jpeg"/><Relationship Id="rId1" Type="http://schemas.openxmlformats.org/officeDocument/2006/relationships/slideLayout" Target="../slideLayouts/slideLayout6.xml"/><Relationship Id="rId2" Type="http://schemas.openxmlformats.org/officeDocument/2006/relationships/image" Target="../media/image56.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6.jpeg"/><Relationship Id="rId6" Type="http://schemas.openxmlformats.org/officeDocument/2006/relationships/image" Target="../media/image7.jpeg"/><Relationship Id="rId7"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41.xml.rels><?xml version="1.0" encoding="UTF-8" standalone="yes"?>
<Relationships xmlns="http://schemas.openxmlformats.org/package/2006/relationships"><Relationship Id="rId3" Type="http://schemas.openxmlformats.org/officeDocument/2006/relationships/image" Target="../media/image61.jpeg"/><Relationship Id="rId4" Type="http://schemas.openxmlformats.org/officeDocument/2006/relationships/image" Target="../media/image62.jpeg"/><Relationship Id="rId1" Type="http://schemas.openxmlformats.org/officeDocument/2006/relationships/slideLayout" Target="../slideLayouts/slideLayout6.xml"/><Relationship Id="rId2" Type="http://schemas.openxmlformats.org/officeDocument/2006/relationships/image" Target="../media/image60.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5" Type="http://schemas.openxmlformats.org/officeDocument/2006/relationships/image" Target="../media/image12.jpeg"/><Relationship Id="rId6"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microsoft.com/office/2007/relationships/media" Target="../media/media2.mp3"/><Relationship Id="rId4" Type="http://schemas.openxmlformats.org/officeDocument/2006/relationships/audio" Target="../media/media2.mp3"/><Relationship Id="rId5" Type="http://schemas.openxmlformats.org/officeDocument/2006/relationships/slideLayout" Target="../slideLayouts/slideLayout2.xml"/><Relationship Id="rId6" Type="http://schemas.openxmlformats.org/officeDocument/2006/relationships/image" Target="../media/image65.png"/><Relationship Id="rId1" Type="http://schemas.microsoft.com/office/2007/relationships/media" Target="../media/media1.mp3"/><Relationship Id="rId2" Type="http://schemas.openxmlformats.org/officeDocument/2006/relationships/audio" Target="../media/media1.mp3"/></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7.jpeg"/><Relationship Id="rId4" Type="http://schemas.openxmlformats.org/officeDocument/2006/relationships/image" Target="../media/image57.jpeg"/><Relationship Id="rId1" Type="http://schemas.openxmlformats.org/officeDocument/2006/relationships/slideLayout" Target="../slideLayouts/slideLayout6.xml"/><Relationship Id="rId2" Type="http://schemas.openxmlformats.org/officeDocument/2006/relationships/image" Target="../media/image66.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1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66.xml.rels><?xml version="1.0" encoding="UTF-8" standalone="yes"?>
<Relationships xmlns="http://schemas.openxmlformats.org/package/2006/relationships"><Relationship Id="rId3" Type="http://schemas.openxmlformats.org/officeDocument/2006/relationships/image" Target="../media/image72.jpeg"/><Relationship Id="rId4" Type="http://schemas.openxmlformats.org/officeDocument/2006/relationships/image" Target="../media/image73.jpeg"/><Relationship Id="rId5" Type="http://schemas.openxmlformats.org/officeDocument/2006/relationships/image" Target="../media/image74.jpeg"/><Relationship Id="rId6" Type="http://schemas.openxmlformats.org/officeDocument/2006/relationships/image" Target="../media/image75.jpeg"/><Relationship Id="rId1" Type="http://schemas.openxmlformats.org/officeDocument/2006/relationships/slideLayout" Target="../slideLayouts/slideLayout2.xml"/><Relationship Id="rId2" Type="http://schemas.openxmlformats.org/officeDocument/2006/relationships/image" Target="../media/image71.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tiff"/><Relationship Id="rId4" Type="http://schemas.openxmlformats.org/officeDocument/2006/relationships/image" Target="../media/image16.jpg"/><Relationship Id="rId5" Type="http://schemas.openxmlformats.org/officeDocument/2006/relationships/image" Target="../media/image17.jp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70.xml.rels><?xml version="1.0" encoding="UTF-8" standalone="yes"?>
<Relationships xmlns="http://schemas.openxmlformats.org/package/2006/relationships"><Relationship Id="rId3" Type="http://schemas.openxmlformats.org/officeDocument/2006/relationships/image" Target="../media/image77.jpeg"/><Relationship Id="rId4" Type="http://schemas.openxmlformats.org/officeDocument/2006/relationships/image" Target="../media/image78.jpeg"/><Relationship Id="rId5" Type="http://schemas.openxmlformats.org/officeDocument/2006/relationships/image" Target="../media/image79.jpeg"/><Relationship Id="rId6" Type="http://schemas.openxmlformats.org/officeDocument/2006/relationships/image" Target="../media/image80.jpeg"/><Relationship Id="rId7" Type="http://schemas.openxmlformats.org/officeDocument/2006/relationships/image" Target="../media/image81.jpeg"/><Relationship Id="rId1" Type="http://schemas.openxmlformats.org/officeDocument/2006/relationships/slideLayout" Target="../slideLayouts/slideLayout7.xml"/><Relationship Id="rId2" Type="http://schemas.openxmlformats.org/officeDocument/2006/relationships/image" Target="../media/image76.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www.flickr.com/photos/dilaudid/4954719152/sizes/m/" TargetMode="External"/><Relationship Id="rId3" Type="http://schemas.openxmlformats.org/officeDocument/2006/relationships/image" Target="../media/image82.jpeg"/></Relationships>
</file>

<file path=ppt/slides/_rels/slide73.xml.rels><?xml version="1.0" encoding="UTF-8" standalone="yes"?>
<Relationships xmlns="http://schemas.openxmlformats.org/package/2006/relationships"><Relationship Id="rId3" Type="http://schemas.openxmlformats.org/officeDocument/2006/relationships/image" Target="../media/image83.jpeg"/><Relationship Id="rId4" Type="http://schemas.openxmlformats.org/officeDocument/2006/relationships/image" Target="../media/image84.jpeg"/><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5.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86.jp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5" Type="http://schemas.openxmlformats.org/officeDocument/2006/relationships/image" Target="../media/image21.jpeg"/><Relationship Id="rId6" Type="http://schemas.openxmlformats.org/officeDocument/2006/relationships/image" Target="../media/image22.jpeg"/><Relationship Id="rId7" Type="http://schemas.openxmlformats.org/officeDocument/2006/relationships/image" Target="../media/image23.jpeg"/><Relationship Id="rId1" Type="http://schemas.openxmlformats.org/officeDocument/2006/relationships/slideLayout" Target="../slideLayouts/slideLayout6.xml"/><Relationship Id="rId2" Type="http://schemas.openxmlformats.org/officeDocument/2006/relationships/image" Target="../media/image18.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9.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0.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9.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1.jpe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2.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3.jpeg"/><Relationship Id="rId3" Type="http://schemas.openxmlformats.org/officeDocument/2006/relationships/image" Target="../media/image9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9841" y="365125"/>
            <a:ext cx="7885509" cy="1977022"/>
          </a:xfrm>
        </p:spPr>
        <p:txBody>
          <a:bodyPr>
            <a:normAutofit/>
          </a:bodyPr>
          <a:lstStyle/>
          <a:p>
            <a:pPr algn="ctr"/>
            <a:r>
              <a:rPr lang="en-US" sz="3600"/>
              <a:t>Focus on Growth: </a:t>
            </a:r>
            <a:br>
              <a:rPr lang="en-US" sz="3600"/>
            </a:br>
            <a:r>
              <a:rPr lang="en-US" sz="3600"/>
              <a:t>Performance Assessment and Feedback</a:t>
            </a:r>
          </a:p>
        </p:txBody>
      </p:sp>
      <p:sp>
        <p:nvSpPr>
          <p:cNvPr id="5" name="Text Placeholder 4"/>
          <p:cNvSpPr>
            <a:spLocks noGrp="1"/>
          </p:cNvSpPr>
          <p:nvPr>
            <p:ph type="body" sz="half" idx="2"/>
          </p:nvPr>
        </p:nvSpPr>
        <p:spPr>
          <a:xfrm>
            <a:off x="629840" y="5179210"/>
            <a:ext cx="7885509" cy="1501826"/>
          </a:xfrm>
        </p:spPr>
        <p:txBody>
          <a:bodyPr>
            <a:normAutofit/>
          </a:bodyPr>
          <a:lstStyle/>
          <a:p>
            <a:pPr algn="ctr"/>
            <a:r>
              <a:rPr lang="en-US" sz="2400"/>
              <a:t>Laura Terrill</a:t>
            </a:r>
          </a:p>
          <a:p>
            <a:pPr algn="ctr"/>
            <a:r>
              <a:rPr lang="en-US" sz="2400"/>
              <a:t>ACTFL Workshop – March 2017</a:t>
            </a:r>
          </a:p>
        </p:txBody>
      </p:sp>
      <p:pic>
        <p:nvPicPr>
          <p:cNvPr id="6" name="Picture 5"/>
          <p:cNvPicPr>
            <a:picLocks noChangeAspect="1"/>
          </p:cNvPicPr>
          <p:nvPr/>
        </p:nvPicPr>
        <p:blipFill>
          <a:blip r:embed="rId2"/>
          <a:stretch>
            <a:fillRect/>
          </a:stretch>
        </p:blipFill>
        <p:spPr>
          <a:xfrm>
            <a:off x="1628051" y="2364145"/>
            <a:ext cx="5901345" cy="2913789"/>
          </a:xfrm>
          <a:prstGeom prst="rect">
            <a:avLst/>
          </a:prstGeom>
        </p:spPr>
      </p:pic>
    </p:spTree>
    <p:extLst>
      <p:ext uri="{BB962C8B-B14F-4D97-AF65-F5344CB8AC3E}">
        <p14:creationId xmlns:p14="http://schemas.microsoft.com/office/powerpoint/2010/main" val="5194601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a:t>Practice in target language; assess in English </a:t>
            </a:r>
          </a:p>
        </p:txBody>
      </p:sp>
      <p:sp>
        <p:nvSpPr>
          <p:cNvPr id="13" name="Footer Placeholder 12"/>
          <p:cNvSpPr>
            <a:spLocks noGrp="1"/>
          </p:cNvSpPr>
          <p:nvPr>
            <p:ph type="ftr" sz="quarter" idx="11"/>
          </p:nvPr>
        </p:nvSpPr>
        <p:spPr/>
        <p:txBody>
          <a:bodyPr/>
          <a:lstStyle/>
          <a:p>
            <a:r>
              <a:rPr lang="en-US"/>
              <a:t>Laura Terrill</a:t>
            </a:r>
          </a:p>
        </p:txBody>
      </p:sp>
      <p:sp>
        <p:nvSpPr>
          <p:cNvPr id="6" name="TextBox 5"/>
          <p:cNvSpPr txBox="1"/>
          <p:nvPr/>
        </p:nvSpPr>
        <p:spPr>
          <a:xfrm>
            <a:off x="277157" y="1823734"/>
            <a:ext cx="2196006" cy="615553"/>
          </a:xfrm>
          <a:prstGeom prst="rect">
            <a:avLst/>
          </a:prstGeom>
          <a:noFill/>
        </p:spPr>
        <p:txBody>
          <a:bodyPr wrap="none" rtlCol="0">
            <a:spAutoFit/>
          </a:bodyPr>
          <a:lstStyle/>
          <a:p>
            <a:r>
              <a:rPr lang="en-US" b="1"/>
              <a:t>Comment dit-on…..</a:t>
            </a:r>
          </a:p>
          <a:p>
            <a:r>
              <a:rPr lang="en-US" sz="1600" i="1"/>
              <a:t>How do you say….</a:t>
            </a:r>
          </a:p>
        </p:txBody>
      </p:sp>
      <p:pic>
        <p:nvPicPr>
          <p:cNvPr id="7" name="Picture 6" descr="orologio.jpg"/>
          <p:cNvPicPr>
            <a:picLocks noChangeAspect="1"/>
          </p:cNvPicPr>
          <p:nvPr/>
        </p:nvPicPr>
        <p:blipFill>
          <a:blip r:embed="rId2"/>
          <a:stretch>
            <a:fillRect/>
          </a:stretch>
        </p:blipFill>
        <p:spPr>
          <a:xfrm>
            <a:off x="3603160" y="1689336"/>
            <a:ext cx="1788157" cy="1280160"/>
          </a:xfrm>
          <a:prstGeom prst="rect">
            <a:avLst/>
          </a:prstGeom>
        </p:spPr>
      </p:pic>
      <p:sp>
        <p:nvSpPr>
          <p:cNvPr id="8" name="TextBox 7"/>
          <p:cNvSpPr txBox="1"/>
          <p:nvPr/>
        </p:nvSpPr>
        <p:spPr>
          <a:xfrm>
            <a:off x="251877" y="2651296"/>
            <a:ext cx="8656813" cy="2308324"/>
          </a:xfrm>
          <a:prstGeom prst="rect">
            <a:avLst/>
          </a:prstGeom>
          <a:noFill/>
        </p:spPr>
        <p:txBody>
          <a:bodyPr wrap="none" rtlCol="0">
            <a:spAutoFit/>
          </a:bodyPr>
          <a:lstStyle/>
          <a:p>
            <a:r>
              <a:rPr lang="en-US" b="1"/>
              <a:t>Cherchez les mots qui indiquent…..</a:t>
            </a:r>
          </a:p>
          <a:p>
            <a:r>
              <a:rPr lang="en-US" sz="1400" i="1"/>
              <a:t>Find the words that indicate….</a:t>
            </a:r>
          </a:p>
          <a:p>
            <a:pPr marL="800100" lvl="1" indent="-342900">
              <a:buFont typeface="+mj-lt"/>
              <a:buAutoNum type="arabicPeriod"/>
            </a:pPr>
            <a:r>
              <a:rPr lang="en-US" sz="1600" b="1"/>
              <a:t>une quantité de coca </a:t>
            </a:r>
            <a:r>
              <a:rPr lang="en-US" sz="1600" i="1"/>
              <a:t>(an amount of coke)</a:t>
            </a:r>
          </a:p>
          <a:p>
            <a:pPr marL="800100" lvl="1" indent="-342900">
              <a:buFont typeface="+mj-lt"/>
              <a:buAutoNum type="arabicPeriod"/>
            </a:pPr>
            <a:r>
              <a:rPr lang="en-US" sz="1600" b="1"/>
              <a:t>pas toutes les profiteroles   </a:t>
            </a:r>
            <a:r>
              <a:rPr lang="en-US" sz="1600" i="1"/>
              <a:t>(not all the profiteroles)</a:t>
            </a:r>
          </a:p>
          <a:p>
            <a:pPr marL="800100" lvl="1" indent="-342900">
              <a:buFont typeface="+mj-lt"/>
              <a:buAutoNum type="arabicPeriod"/>
            </a:pPr>
            <a:r>
              <a:rPr lang="en-US" sz="1600" b="1"/>
              <a:t>une sauce blanche</a:t>
            </a:r>
            <a:r>
              <a:rPr lang="en-US" sz="1600"/>
              <a:t>  </a:t>
            </a:r>
            <a:r>
              <a:rPr lang="en-US" sz="1600" i="1"/>
              <a:t>(a white sauce)</a:t>
            </a:r>
          </a:p>
          <a:p>
            <a:pPr marL="800100" lvl="1" indent="-342900">
              <a:buFont typeface="+mj-lt"/>
              <a:buAutoNum type="arabicPeriod"/>
            </a:pPr>
            <a:r>
              <a:rPr lang="en-US" sz="1600" b="1"/>
              <a:t>Quelquechose de jaune qui va souvent avec un hamburger</a:t>
            </a:r>
          </a:p>
          <a:p>
            <a:pPr marL="800100" lvl="1" indent="-342900"/>
            <a:r>
              <a:rPr lang="en-US" sz="1600"/>
              <a:t>        </a:t>
            </a:r>
            <a:r>
              <a:rPr lang="en-US" sz="1600" i="1"/>
              <a:t>(something yellow that often goes with a  hamburger)</a:t>
            </a:r>
          </a:p>
          <a:p>
            <a:pPr marL="800100" lvl="1" indent="-342900">
              <a:buFont typeface="+mj-lt"/>
              <a:buAutoNum type="arabicPeriod" startAt="5"/>
            </a:pPr>
            <a:r>
              <a:rPr lang="en-US" sz="1600" b="1"/>
              <a:t>La nourriture qui exige plus de deux heures de marcher pour éliminer les calories</a:t>
            </a:r>
          </a:p>
          <a:p>
            <a:pPr marL="800100" lvl="1" indent="-342900"/>
            <a:r>
              <a:rPr lang="en-US" sz="1600" i="1"/>
              <a:t>       (the food that requires more than 2 hours of walking to get rid of calories)</a:t>
            </a:r>
          </a:p>
        </p:txBody>
      </p:sp>
      <p:pic>
        <p:nvPicPr>
          <p:cNvPr id="9" name="Picture 8" descr="images-1.jpeg"/>
          <p:cNvPicPr>
            <a:picLocks noChangeAspect="1"/>
          </p:cNvPicPr>
          <p:nvPr/>
        </p:nvPicPr>
        <p:blipFill>
          <a:blip r:embed="rId3"/>
          <a:stretch>
            <a:fillRect/>
          </a:stretch>
        </p:blipFill>
        <p:spPr>
          <a:xfrm>
            <a:off x="6209995" y="1516698"/>
            <a:ext cx="2621280" cy="1572768"/>
          </a:xfrm>
          <a:prstGeom prst="rect">
            <a:avLst/>
          </a:prstGeom>
        </p:spPr>
      </p:pic>
      <p:pic>
        <p:nvPicPr>
          <p:cNvPr id="5" name="Picture 4" descr="images.jpeg"/>
          <p:cNvPicPr>
            <a:picLocks noChangeAspect="1"/>
          </p:cNvPicPr>
          <p:nvPr/>
        </p:nvPicPr>
        <p:blipFill>
          <a:blip r:embed="rId4"/>
          <a:stretch>
            <a:fillRect/>
          </a:stretch>
        </p:blipFill>
        <p:spPr>
          <a:xfrm>
            <a:off x="5391317" y="1516698"/>
            <a:ext cx="1581912" cy="1581912"/>
          </a:xfrm>
          <a:prstGeom prst="rect">
            <a:avLst/>
          </a:prstGeom>
        </p:spPr>
      </p:pic>
      <p:sp>
        <p:nvSpPr>
          <p:cNvPr id="10" name="TextBox 9"/>
          <p:cNvSpPr txBox="1"/>
          <p:nvPr/>
        </p:nvSpPr>
        <p:spPr>
          <a:xfrm>
            <a:off x="533400" y="5168913"/>
            <a:ext cx="3123731" cy="646331"/>
          </a:xfrm>
          <a:prstGeom prst="rect">
            <a:avLst/>
          </a:prstGeom>
          <a:noFill/>
        </p:spPr>
        <p:txBody>
          <a:bodyPr wrap="none" rtlCol="0">
            <a:spAutoFit/>
          </a:bodyPr>
          <a:lstStyle/>
          <a:p>
            <a:r>
              <a:rPr lang="en-US" b="1"/>
              <a:t>Quelle est l’idée principale?</a:t>
            </a:r>
          </a:p>
          <a:p>
            <a:r>
              <a:rPr lang="en-US" i="1"/>
              <a:t>What is the main idea?</a:t>
            </a:r>
          </a:p>
        </p:txBody>
      </p:sp>
      <p:sp>
        <p:nvSpPr>
          <p:cNvPr id="11" name="TextBox 10"/>
          <p:cNvSpPr txBox="1"/>
          <p:nvPr/>
        </p:nvSpPr>
        <p:spPr>
          <a:xfrm>
            <a:off x="3603160" y="5041760"/>
            <a:ext cx="5453571" cy="1754327"/>
          </a:xfrm>
          <a:prstGeom prst="rect">
            <a:avLst/>
          </a:prstGeom>
          <a:noFill/>
        </p:spPr>
        <p:txBody>
          <a:bodyPr wrap="none" rtlCol="0">
            <a:spAutoFit/>
          </a:bodyPr>
          <a:lstStyle/>
          <a:p>
            <a:pPr marL="342900" indent="-342900">
              <a:buAutoNum type="alphaLcPeriod"/>
            </a:pPr>
            <a:r>
              <a:rPr lang="en-US" b="1"/>
              <a:t>La différence entre les hommes et les femmes</a:t>
            </a:r>
          </a:p>
          <a:p>
            <a:pPr marL="342900" indent="-342900"/>
            <a:r>
              <a:rPr lang="en-US" i="1"/>
              <a:t>	(difference between men and women)</a:t>
            </a:r>
          </a:p>
          <a:p>
            <a:pPr marL="342900" indent="-342900">
              <a:buAutoNum type="alphaLcPeriod" startAt="2"/>
            </a:pPr>
            <a:r>
              <a:rPr lang="en-US" b="1"/>
              <a:t>Une comparaison entre les calories et l’activité</a:t>
            </a:r>
          </a:p>
          <a:p>
            <a:pPr marL="342900" indent="-342900"/>
            <a:r>
              <a:rPr lang="en-US"/>
              <a:t>	</a:t>
            </a:r>
            <a:r>
              <a:rPr lang="en-US" sz="1600" i="1"/>
              <a:t>(A comparaison between calories and activity)</a:t>
            </a:r>
          </a:p>
          <a:p>
            <a:pPr marL="342900" indent="-342900"/>
            <a:r>
              <a:rPr lang="en-US"/>
              <a:t>c.    </a:t>
            </a:r>
            <a:r>
              <a:rPr lang="en-US" b="1"/>
              <a:t>La nourriture qui est de mauvaise santé</a:t>
            </a:r>
          </a:p>
          <a:p>
            <a:pPr marL="342900" indent="-342900"/>
            <a:r>
              <a:rPr lang="en-US"/>
              <a:t>       </a:t>
            </a:r>
            <a:r>
              <a:rPr lang="en-US" sz="1600" i="1"/>
              <a:t>(food that is unhealthy)</a:t>
            </a:r>
          </a:p>
        </p:txBody>
      </p:sp>
      <p:sp>
        <p:nvSpPr>
          <p:cNvPr id="3" name="Slide Number Placeholder 2"/>
          <p:cNvSpPr>
            <a:spLocks noGrp="1"/>
          </p:cNvSpPr>
          <p:nvPr>
            <p:ph type="sldNum" sz="quarter" idx="12"/>
          </p:nvPr>
        </p:nvSpPr>
        <p:spPr/>
        <p:txBody>
          <a:bodyPr/>
          <a:lstStyle/>
          <a:p>
            <a:fld id="{74C2F60E-34D8-DD42-93FD-7BD7AE432328}" type="slidenum">
              <a:rPr lang="en-US"/>
              <a:pPr/>
              <a:t>10</a:t>
            </a:fld>
            <a:endParaRPr lang="en-US"/>
          </a:p>
        </p:txBody>
      </p:sp>
    </p:spTree>
    <p:extLst>
      <p:ext uri="{BB962C8B-B14F-4D97-AF65-F5344CB8AC3E}">
        <p14:creationId xmlns:p14="http://schemas.microsoft.com/office/powerpoint/2010/main" val="165400563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pPr eaLnBrk="1" hangingPunct="1"/>
            <a:r>
              <a:rPr lang="en-US">
                <a:ea typeface="ＭＳ Ｐゴシック" pitchFamily="-1" charset="-128"/>
                <a:cs typeface="ＭＳ Ｐゴシック" pitchFamily="-1" charset="-128"/>
              </a:rPr>
              <a:t>Great Art of France: Virtual Visits</a:t>
            </a:r>
          </a:p>
        </p:txBody>
      </p:sp>
      <p:sp>
        <p:nvSpPr>
          <p:cNvPr id="2" name="Footer Placeholder 1"/>
          <p:cNvSpPr>
            <a:spLocks noGrp="1"/>
          </p:cNvSpPr>
          <p:nvPr>
            <p:ph type="ftr" sz="quarter" idx="11"/>
          </p:nvPr>
        </p:nvSpPr>
        <p:spPr/>
        <p:txBody>
          <a:bodyPr/>
          <a:lstStyle/>
          <a:p>
            <a:r>
              <a:rPr lang="en-US" smtClean="0"/>
              <a:t>Laura Terrill</a:t>
            </a:r>
            <a:endParaRPr lang="en-US"/>
          </a:p>
        </p:txBody>
      </p:sp>
      <p:sp>
        <p:nvSpPr>
          <p:cNvPr id="125955" name="Rectangle 3"/>
          <p:cNvSpPr>
            <a:spLocks noChangeArrowheads="1"/>
          </p:cNvSpPr>
          <p:nvPr/>
        </p:nvSpPr>
        <p:spPr bwMode="auto">
          <a:xfrm>
            <a:off x="3335338" y="2446338"/>
            <a:ext cx="5181600" cy="2227262"/>
          </a:xfrm>
          <a:prstGeom prst="rect">
            <a:avLst/>
          </a:prstGeom>
          <a:noFill/>
          <a:ln w="9525">
            <a:noFill/>
            <a:miter lim="800000"/>
            <a:headEnd/>
            <a:tailEnd/>
          </a:ln>
        </p:spPr>
        <p:txBody>
          <a:bodyPr>
            <a:prstTxWarp prst="textNoShape">
              <a:avLst/>
            </a:prstTxWarp>
            <a:spAutoFit/>
          </a:bodyPr>
          <a:lstStyle/>
          <a:p>
            <a:r>
              <a:rPr lang="en-US" sz="2800">
                <a:solidFill>
                  <a:schemeClr val="tx2"/>
                </a:solidFill>
              </a:rPr>
              <a:t>Elle s’appelle Mona Lisa. Elle a 32 ans. Elle n’est pas jolie, mais elle n’est pas laide, non plus. Elle a les cheveux longs, pas noirs, pas blonds......</a:t>
            </a:r>
          </a:p>
        </p:txBody>
      </p:sp>
      <p:pic>
        <p:nvPicPr>
          <p:cNvPr id="125956" name="Picture 4"/>
          <p:cNvPicPr>
            <a:picLocks noChangeAspect="1" noChangeArrowheads="1"/>
          </p:cNvPicPr>
          <p:nvPr/>
        </p:nvPicPr>
        <p:blipFill>
          <a:blip r:embed="rId3"/>
          <a:srcRect/>
          <a:stretch>
            <a:fillRect/>
          </a:stretch>
        </p:blipFill>
        <p:spPr bwMode="auto">
          <a:xfrm>
            <a:off x="820738" y="2446338"/>
            <a:ext cx="1909762" cy="2938462"/>
          </a:xfrm>
          <a:prstGeom prst="rect">
            <a:avLst/>
          </a:prstGeom>
          <a:noFill/>
          <a:ln w="9525">
            <a:noFill/>
            <a:miter lim="800000"/>
            <a:headEnd/>
            <a:tailEnd/>
          </a:ln>
        </p:spPr>
      </p:pic>
    </p:spTree>
    <p:extLst>
      <p:ext uri="{BB962C8B-B14F-4D97-AF65-F5344CB8AC3E}">
        <p14:creationId xmlns:p14="http://schemas.microsoft.com/office/powerpoint/2010/main" val="123599138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3"/>
          <p:cNvSpPr>
            <a:spLocks noChangeArrowheads="1"/>
          </p:cNvSpPr>
          <p:nvPr/>
        </p:nvSpPr>
        <p:spPr bwMode="auto">
          <a:xfrm>
            <a:off x="216373" y="3306501"/>
            <a:ext cx="1199367" cy="707886"/>
          </a:xfrm>
          <a:prstGeom prst="rect">
            <a:avLst/>
          </a:prstGeom>
          <a:noFill/>
          <a:ln w="9525">
            <a:noFill/>
            <a:miter lim="800000"/>
            <a:headEnd/>
            <a:tailEnd/>
          </a:ln>
        </p:spPr>
        <p:txBody>
          <a:bodyPr wrap="none">
            <a:prstTxWarp prst="textNoShape">
              <a:avLst/>
            </a:prstTxWarp>
            <a:spAutoFit/>
          </a:bodyPr>
          <a:lstStyle/>
          <a:p>
            <a:r>
              <a:rPr lang="en-US" sz="2000">
                <a:latin typeface="Corbel" charset="0"/>
                <a:ea typeface="Corbel" charset="0"/>
                <a:cs typeface="Corbel" charset="0"/>
              </a:rPr>
              <a:t>What did </a:t>
            </a:r>
          </a:p>
          <a:p>
            <a:r>
              <a:rPr lang="en-US" sz="2000">
                <a:latin typeface="Corbel" charset="0"/>
                <a:ea typeface="Corbel" charset="0"/>
                <a:cs typeface="Corbel" charset="0"/>
              </a:rPr>
              <a:t>you do? </a:t>
            </a:r>
          </a:p>
        </p:txBody>
      </p:sp>
      <p:sp>
        <p:nvSpPr>
          <p:cNvPr id="128003" name="Title 13"/>
          <p:cNvSpPr>
            <a:spLocks noGrp="1"/>
          </p:cNvSpPr>
          <p:nvPr>
            <p:ph type="title"/>
          </p:nvPr>
        </p:nvSpPr>
        <p:spPr/>
        <p:txBody>
          <a:bodyPr/>
          <a:lstStyle/>
          <a:p>
            <a:pPr algn="ctr" eaLnBrk="1" hangingPunct="1"/>
            <a:r>
              <a:rPr lang="en-US">
                <a:ea typeface="ＭＳ Ｐゴシック" pitchFamily="-1" charset="-128"/>
                <a:cs typeface="ＭＳ Ｐゴシック" pitchFamily="-1" charset="-128"/>
              </a:rPr>
              <a:t>Yesterday – Today - Tomorrow</a:t>
            </a:r>
          </a:p>
        </p:txBody>
      </p:sp>
      <p:sp>
        <p:nvSpPr>
          <p:cNvPr id="2" name="Footer Placeholder 1"/>
          <p:cNvSpPr>
            <a:spLocks noGrp="1"/>
          </p:cNvSpPr>
          <p:nvPr>
            <p:ph type="ftr" sz="quarter" idx="11"/>
          </p:nvPr>
        </p:nvSpPr>
        <p:spPr/>
        <p:txBody>
          <a:bodyPr/>
          <a:lstStyle/>
          <a:p>
            <a:r>
              <a:rPr lang="en-US" smtClean="0"/>
              <a:t>Laura Terrill</a:t>
            </a:r>
            <a:endParaRPr lang="en-US"/>
          </a:p>
        </p:txBody>
      </p:sp>
      <p:sp>
        <p:nvSpPr>
          <p:cNvPr id="128004" name="Rectangle 3"/>
          <p:cNvSpPr>
            <a:spLocks noChangeArrowheads="1"/>
          </p:cNvSpPr>
          <p:nvPr/>
        </p:nvSpPr>
        <p:spPr bwMode="auto">
          <a:xfrm>
            <a:off x="3164361" y="6113201"/>
            <a:ext cx="2971800" cy="400110"/>
          </a:xfrm>
          <a:prstGeom prst="rect">
            <a:avLst/>
          </a:prstGeom>
          <a:noFill/>
          <a:ln w="9525">
            <a:noFill/>
            <a:miter lim="800000"/>
            <a:headEnd/>
            <a:tailEnd/>
          </a:ln>
        </p:spPr>
        <p:txBody>
          <a:bodyPr>
            <a:prstTxWarp prst="textNoShape">
              <a:avLst/>
            </a:prstTxWarp>
            <a:spAutoFit/>
          </a:bodyPr>
          <a:lstStyle/>
          <a:p>
            <a:pPr algn="ctr"/>
            <a:r>
              <a:rPr lang="en-US" sz="2000">
                <a:latin typeface="Corbel" charset="0"/>
                <a:ea typeface="Corbel" charset="0"/>
                <a:cs typeface="Corbel" charset="0"/>
              </a:rPr>
              <a:t>What are you doing? </a:t>
            </a:r>
          </a:p>
        </p:txBody>
      </p:sp>
      <p:sp>
        <p:nvSpPr>
          <p:cNvPr id="128005" name="Rectangle 3"/>
          <p:cNvSpPr>
            <a:spLocks noChangeArrowheads="1"/>
          </p:cNvSpPr>
          <p:nvPr/>
        </p:nvSpPr>
        <p:spPr bwMode="auto">
          <a:xfrm>
            <a:off x="7585360" y="3306501"/>
            <a:ext cx="1231427" cy="1015663"/>
          </a:xfrm>
          <a:prstGeom prst="rect">
            <a:avLst/>
          </a:prstGeom>
          <a:noFill/>
          <a:ln w="9525">
            <a:noFill/>
            <a:miter lim="800000"/>
            <a:headEnd/>
            <a:tailEnd/>
          </a:ln>
        </p:spPr>
        <p:txBody>
          <a:bodyPr wrap="none">
            <a:prstTxWarp prst="textNoShape">
              <a:avLst/>
            </a:prstTxWarp>
            <a:spAutoFit/>
          </a:bodyPr>
          <a:lstStyle/>
          <a:p>
            <a:r>
              <a:rPr lang="en-US" sz="2000">
                <a:latin typeface="Corbel" charset="0"/>
                <a:ea typeface="Corbel" charset="0"/>
                <a:cs typeface="Corbel" charset="0"/>
              </a:rPr>
              <a:t>What are </a:t>
            </a:r>
          </a:p>
          <a:p>
            <a:r>
              <a:rPr lang="en-US" sz="2000">
                <a:latin typeface="Corbel" charset="0"/>
                <a:ea typeface="Corbel" charset="0"/>
                <a:cs typeface="Corbel" charset="0"/>
              </a:rPr>
              <a:t>you going</a:t>
            </a:r>
          </a:p>
          <a:p>
            <a:r>
              <a:rPr lang="en-US" sz="2000">
                <a:latin typeface="Corbel" charset="0"/>
                <a:ea typeface="Corbel" charset="0"/>
                <a:cs typeface="Corbel" charset="0"/>
              </a:rPr>
              <a:t>to do? </a:t>
            </a:r>
          </a:p>
        </p:txBody>
      </p:sp>
      <p:pic>
        <p:nvPicPr>
          <p:cNvPr id="128006" name="Picture 6" descr="Pictures of El Yunque.jpg"/>
          <p:cNvPicPr>
            <a:picLocks noChangeAspect="1"/>
          </p:cNvPicPr>
          <p:nvPr/>
        </p:nvPicPr>
        <p:blipFill>
          <a:blip r:embed="rId3"/>
          <a:srcRect/>
          <a:stretch>
            <a:fillRect/>
          </a:stretch>
        </p:blipFill>
        <p:spPr bwMode="auto">
          <a:xfrm>
            <a:off x="1828800" y="1981200"/>
            <a:ext cx="5575300" cy="3913188"/>
          </a:xfrm>
          <a:prstGeom prst="rect">
            <a:avLst/>
          </a:prstGeom>
          <a:noFill/>
          <a:ln w="9525">
            <a:noFill/>
            <a:miter lim="800000"/>
            <a:headEnd/>
            <a:tailEnd/>
          </a:ln>
        </p:spPr>
      </p:pic>
    </p:spTree>
    <p:extLst>
      <p:ext uri="{BB962C8B-B14F-4D97-AF65-F5344CB8AC3E}">
        <p14:creationId xmlns:p14="http://schemas.microsoft.com/office/powerpoint/2010/main" val="2033470781"/>
      </p:ext>
    </p:extLst>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solidFill>
                  <a:schemeClr val="tx1"/>
                </a:solidFill>
              </a:rPr>
              <a:t>Grammar in context</a:t>
            </a:r>
          </a:p>
        </p:txBody>
      </p:sp>
      <p:sp>
        <p:nvSpPr>
          <p:cNvPr id="5" name="Footer Placeholder 4"/>
          <p:cNvSpPr>
            <a:spLocks noGrp="1"/>
          </p:cNvSpPr>
          <p:nvPr>
            <p:ph type="ftr" sz="quarter" idx="11"/>
          </p:nvPr>
        </p:nvSpPr>
        <p:spPr/>
        <p:txBody>
          <a:bodyPr/>
          <a:lstStyle/>
          <a:p>
            <a:r>
              <a:rPr lang="en-US" dirty="0"/>
              <a:t>Laura Terrill</a:t>
            </a:r>
          </a:p>
        </p:txBody>
      </p:sp>
      <p:sp>
        <p:nvSpPr>
          <p:cNvPr id="4" name="Slide Number Placeholder 3"/>
          <p:cNvSpPr>
            <a:spLocks noGrp="1"/>
          </p:cNvSpPr>
          <p:nvPr>
            <p:ph type="sldNum" sz="quarter" idx="12"/>
          </p:nvPr>
        </p:nvSpPr>
        <p:spPr/>
        <p:txBody>
          <a:bodyPr>
            <a:normAutofit/>
          </a:bodyPr>
          <a:lstStyle/>
          <a:p>
            <a:fld id="{149363F6-B1C1-324A-8BBC-AD6B5FE01B8A}" type="slidenum">
              <a:rPr lang="en-US"/>
              <a:pPr/>
              <a:t>102</a:t>
            </a:fld>
            <a:endParaRPr lang="en-US" dirty="0"/>
          </a:p>
        </p:txBody>
      </p:sp>
      <p:sp>
        <p:nvSpPr>
          <p:cNvPr id="3" name="Content Placeholder 2"/>
          <p:cNvSpPr>
            <a:spLocks noGrp="1"/>
          </p:cNvSpPr>
          <p:nvPr>
            <p:ph sz="quarter" idx="1"/>
          </p:nvPr>
        </p:nvSpPr>
        <p:spPr>
          <a:xfrm>
            <a:off x="840000" y="1576243"/>
            <a:ext cx="7675350" cy="4351338"/>
          </a:xfrm>
        </p:spPr>
        <p:txBody>
          <a:bodyPr>
            <a:noAutofit/>
          </a:bodyPr>
          <a:lstStyle/>
          <a:p>
            <a:pPr marL="0">
              <a:spcBef>
                <a:spcPts val="0"/>
              </a:spcBef>
              <a:buNone/>
            </a:pPr>
            <a:r>
              <a:rPr lang="en-US" sz="2400" dirty="0" smtClean="0"/>
              <a:t>You’ve overheard conversations about how children go to school. Fill in the missing word. </a:t>
            </a:r>
            <a:endParaRPr lang="en-US" sz="2400" dirty="0"/>
          </a:p>
          <a:p>
            <a:pPr marL="457200" indent="-457200">
              <a:spcBef>
                <a:spcPts val="1200"/>
              </a:spcBef>
              <a:buFont typeface="+mj-lt"/>
              <a:buAutoNum type="arabicPeriod"/>
            </a:pPr>
            <a:r>
              <a:rPr lang="en-US" sz="2400" dirty="0"/>
              <a:t>Comment les enfants ________ à l’école?</a:t>
            </a:r>
          </a:p>
          <a:p>
            <a:pPr marL="457200" indent="-457200">
              <a:spcBef>
                <a:spcPts val="1200"/>
              </a:spcBef>
              <a:buFont typeface="+mj-lt"/>
              <a:buAutoNum type="arabicPeriod"/>
            </a:pPr>
            <a:r>
              <a:rPr lang="en-US" sz="2400" dirty="0"/>
              <a:t>Moi, je ________ souvent à l’école en bus mais quelquefois mes amis et moi ___________ en voiture. </a:t>
            </a:r>
          </a:p>
          <a:p>
            <a:pPr marL="457200" indent="-457200">
              <a:spcBef>
                <a:spcPts val="1200"/>
              </a:spcBef>
              <a:buFont typeface="+mj-lt"/>
              <a:buAutoNum type="arabicPeriod"/>
            </a:pPr>
            <a:r>
              <a:rPr lang="en-US" sz="2400" dirty="0"/>
              <a:t>Les enfants à Abidjan _________ à pied.</a:t>
            </a:r>
          </a:p>
          <a:p>
            <a:pPr marL="457200" indent="-457200">
              <a:spcBef>
                <a:spcPts val="1200"/>
              </a:spcBef>
              <a:buFont typeface="+mj-lt"/>
              <a:buAutoNum type="arabicPeriod"/>
            </a:pPr>
            <a:r>
              <a:rPr lang="en-US" sz="2400" dirty="0"/>
              <a:t>Au Sudan, Marie y __________ à cheval. </a:t>
            </a:r>
          </a:p>
          <a:p>
            <a:pPr marL="457200" indent="-457200">
              <a:spcBef>
                <a:spcPts val="1200"/>
              </a:spcBef>
              <a:buFont typeface="+mj-lt"/>
              <a:buAutoNum type="arabicPeriod"/>
            </a:pPr>
            <a:r>
              <a:rPr lang="en-US" sz="2400" dirty="0"/>
              <a:t>Anne et </a:t>
            </a:r>
            <a:r>
              <a:rPr lang="en-US" sz="2400" dirty="0" err="1"/>
              <a:t>moi</a:t>
            </a:r>
            <a:r>
              <a:rPr lang="en-US" sz="2400" dirty="0"/>
              <a:t> habitons près d’un fleuve et nous y________________  en bateau.</a:t>
            </a:r>
            <a:endParaRPr lang="en-US" sz="2400" b="1" dirty="0"/>
          </a:p>
          <a:p>
            <a:pPr marL="457200" lvl="1" indent="-457200">
              <a:spcBef>
                <a:spcPts val="1200"/>
              </a:spcBef>
              <a:buClr>
                <a:schemeClr val="accent2"/>
              </a:buClr>
              <a:buFont typeface="+mj-lt"/>
              <a:buAutoNum type="arabicPeriod" startAt="6"/>
            </a:pPr>
            <a:r>
              <a:rPr lang="en-US" sz="2400" dirty="0"/>
              <a:t>Et </a:t>
            </a:r>
            <a:r>
              <a:rPr lang="en-US" sz="2400" dirty="0" err="1"/>
              <a:t>toi</a:t>
            </a:r>
            <a:r>
              <a:rPr lang="en-US" sz="2400" dirty="0"/>
              <a:t>, comment </a:t>
            </a:r>
            <a:r>
              <a:rPr lang="en-US" sz="2400" dirty="0" err="1"/>
              <a:t>tu</a:t>
            </a:r>
            <a:r>
              <a:rPr lang="en-US" sz="2400" dirty="0"/>
              <a:t> _______ à l’école?</a:t>
            </a:r>
          </a:p>
          <a:p>
            <a:pPr marL="457200" indent="-457200">
              <a:buAutoNum type="arabicPeriod" startAt="84"/>
            </a:pPr>
            <a:endParaRPr lang="en-US" dirty="0"/>
          </a:p>
          <a:p>
            <a:endParaRPr lang="en-US" dirty="0"/>
          </a:p>
        </p:txBody>
      </p:sp>
    </p:spTree>
    <p:extLst>
      <p:ext uri="{BB962C8B-B14F-4D97-AF65-F5344CB8AC3E}">
        <p14:creationId xmlns:p14="http://schemas.microsoft.com/office/powerpoint/2010/main" val="168898901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a:solidFill>
                  <a:schemeClr val="tx1"/>
                </a:solidFill>
              </a:rPr>
              <a:t>Grammar in context</a:t>
            </a:r>
          </a:p>
        </p:txBody>
      </p:sp>
      <p:sp>
        <p:nvSpPr>
          <p:cNvPr id="3" name="Content Placeholder 2"/>
          <p:cNvSpPr>
            <a:spLocks noGrp="1"/>
          </p:cNvSpPr>
          <p:nvPr>
            <p:ph idx="1"/>
          </p:nvPr>
        </p:nvSpPr>
        <p:spPr>
          <a:xfrm>
            <a:off x="360218" y="1565564"/>
            <a:ext cx="8528287" cy="4710103"/>
          </a:xfrm>
        </p:spPr>
        <p:txBody>
          <a:bodyPr>
            <a:normAutofit fontScale="40000" lnSpcReduction="20000"/>
          </a:bodyPr>
          <a:lstStyle/>
          <a:p>
            <a:pPr marL="0" indent="0">
              <a:spcBef>
                <a:spcPts val="0"/>
              </a:spcBef>
              <a:buNone/>
            </a:pPr>
            <a:r>
              <a:rPr lang="en-US" sz="6000"/>
              <a:t>Your friend has sent you a postcard describing his visit to Paris. You are trying to figure out what he did when. Complete each of his sentences with the correct form of the verb “visiter”. </a:t>
            </a:r>
          </a:p>
          <a:p>
            <a:pPr marL="0" indent="0">
              <a:spcBef>
                <a:spcPts val="0"/>
              </a:spcBef>
              <a:buNone/>
            </a:pPr>
            <a:r>
              <a:rPr lang="en-US" sz="4364"/>
              <a:t> </a:t>
            </a:r>
          </a:p>
          <a:p>
            <a:pPr marL="0" indent="0">
              <a:spcBef>
                <a:spcPts val="0"/>
              </a:spcBef>
              <a:buNone/>
            </a:pPr>
            <a:r>
              <a:rPr lang="en-US" sz="4364"/>
              <a:t>	</a:t>
            </a:r>
          </a:p>
          <a:p>
            <a:pPr marL="320040" lvl="1" indent="0">
              <a:lnSpc>
                <a:spcPct val="170000"/>
              </a:lnSpc>
              <a:spcBef>
                <a:spcPts val="600"/>
              </a:spcBef>
              <a:buNone/>
            </a:pPr>
            <a:r>
              <a:rPr lang="en-US" sz="6000"/>
              <a:t>Me voilà à Paris!  Ce matin, j’ai déjà ______le Louvre, un très grand musée. Maintenant je</a:t>
            </a:r>
            <a:r>
              <a:rPr lang="en-US" sz="6000" b="1"/>
              <a:t> </a:t>
            </a:r>
            <a:r>
              <a:rPr lang="en-US" sz="6000"/>
              <a:t>_______</a:t>
            </a:r>
            <a:r>
              <a:rPr lang="en-US" sz="6000" b="1"/>
              <a:t> </a:t>
            </a:r>
            <a:r>
              <a:rPr lang="en-US" sz="6000"/>
              <a:t>la Tour Eiffel d’où j’écris cette carte postale. Et ce soir je vais</a:t>
            </a:r>
            <a:r>
              <a:rPr lang="en-US" sz="6000" b="1"/>
              <a:t> </a:t>
            </a:r>
            <a:r>
              <a:rPr lang="en-US" sz="6000"/>
              <a:t>________Montmartre.  Et toi, quand tu es allé à Paris, qu’est-ce que tu as ________?  </a:t>
            </a:r>
          </a:p>
          <a:p>
            <a:pPr marL="0" indent="0">
              <a:spcBef>
                <a:spcPts val="600"/>
              </a:spcBef>
              <a:buNone/>
            </a:pPr>
            <a:endParaRPr lang="en-US" sz="3200"/>
          </a:p>
          <a:p>
            <a:pPr marL="0" indent="0">
              <a:spcBef>
                <a:spcPts val="600"/>
              </a:spcBef>
              <a:buNone/>
            </a:pPr>
            <a:r>
              <a:rPr lang="en-US" sz="5000" i="1"/>
              <a:t>Here I am in Paris. This morning I already visited the Louvre, a very large museum. Now, I  am visiting the Eifel Tower where I am writing this postcard. And tonight I am going to visit Montmartre. And you, when you went to Paris, what did you visit?</a:t>
            </a:r>
          </a:p>
          <a:p>
            <a:endParaRPr lang="en-US" sz="4200"/>
          </a:p>
        </p:txBody>
      </p:sp>
      <p:sp>
        <p:nvSpPr>
          <p:cNvPr id="5" name="Footer Placeholder 4"/>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149363F6-B1C1-324A-8BBC-AD6B5FE01B8A}" type="slidenum">
              <a:rPr lang="en-US"/>
              <a:pPr/>
              <a:t>103</a:t>
            </a:fld>
            <a:endParaRPr lang="en-US"/>
          </a:p>
        </p:txBody>
      </p:sp>
    </p:spTree>
    <p:extLst>
      <p:ext uri="{BB962C8B-B14F-4D97-AF65-F5344CB8AC3E}">
        <p14:creationId xmlns:p14="http://schemas.microsoft.com/office/powerpoint/2010/main" val="207904217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09" y="1690689"/>
            <a:ext cx="7137400" cy="4838700"/>
          </a:xfrm>
          <a:prstGeom prst="rect">
            <a:avLst/>
          </a:prstGeom>
        </p:spPr>
      </p:pic>
      <p:sp>
        <p:nvSpPr>
          <p:cNvPr id="5" name="Title 4"/>
          <p:cNvSpPr>
            <a:spLocks noGrp="1"/>
          </p:cNvSpPr>
          <p:nvPr>
            <p:ph type="title"/>
          </p:nvPr>
        </p:nvSpPr>
        <p:spPr>
          <a:xfrm>
            <a:off x="503959" y="545235"/>
            <a:ext cx="7886700" cy="1325563"/>
          </a:xfrm>
        </p:spPr>
        <p:txBody>
          <a:bodyPr/>
          <a:lstStyle/>
          <a:p>
            <a:r>
              <a:rPr lang="en-US"/>
              <a:t>Functional Vocabulary List</a:t>
            </a:r>
          </a:p>
        </p:txBody>
      </p:sp>
    </p:spTree>
    <p:extLst>
      <p:ext uri="{BB962C8B-B14F-4D97-AF65-F5344CB8AC3E}">
        <p14:creationId xmlns:p14="http://schemas.microsoft.com/office/powerpoint/2010/main" val="75534766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0" y="1460500"/>
            <a:ext cx="7112000" cy="3924300"/>
          </a:xfrm>
          <a:prstGeom prst="rect">
            <a:avLst/>
          </a:prstGeom>
        </p:spPr>
      </p:pic>
    </p:spTree>
    <p:extLst>
      <p:ext uri="{BB962C8B-B14F-4D97-AF65-F5344CB8AC3E}">
        <p14:creationId xmlns:p14="http://schemas.microsoft.com/office/powerpoint/2010/main" val="135228420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8700" y="1028700"/>
            <a:ext cx="7086600" cy="4787900"/>
          </a:xfrm>
          <a:prstGeom prst="rect">
            <a:avLst/>
          </a:prstGeom>
        </p:spPr>
      </p:pic>
    </p:spTree>
    <p:extLst>
      <p:ext uri="{BB962C8B-B14F-4D97-AF65-F5344CB8AC3E}">
        <p14:creationId xmlns:p14="http://schemas.microsoft.com/office/powerpoint/2010/main" val="102116362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8700" y="1460500"/>
            <a:ext cx="7073900" cy="3937000"/>
          </a:xfrm>
          <a:prstGeom prst="rect">
            <a:avLst/>
          </a:prstGeom>
        </p:spPr>
      </p:pic>
    </p:spTree>
    <p:extLst>
      <p:ext uri="{BB962C8B-B14F-4D97-AF65-F5344CB8AC3E}">
        <p14:creationId xmlns:p14="http://schemas.microsoft.com/office/powerpoint/2010/main" val="7654516"/>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0" y="1828800"/>
            <a:ext cx="7099300" cy="3187700"/>
          </a:xfrm>
          <a:prstGeom prst="rect">
            <a:avLst/>
          </a:prstGeom>
        </p:spPr>
      </p:pic>
    </p:spTree>
    <p:extLst>
      <p:ext uri="{BB962C8B-B14F-4D97-AF65-F5344CB8AC3E}">
        <p14:creationId xmlns:p14="http://schemas.microsoft.com/office/powerpoint/2010/main" val="194791523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Vocabulary “Quizzes”</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109</a:t>
            </a:fld>
            <a:endParaRPr lang="en-US"/>
          </a:p>
        </p:txBody>
      </p:sp>
      <p:sp>
        <p:nvSpPr>
          <p:cNvPr id="5" name="Content Placeholder 4"/>
          <p:cNvSpPr>
            <a:spLocks noGrp="1"/>
          </p:cNvSpPr>
          <p:nvPr>
            <p:ph sz="quarter" idx="1"/>
          </p:nvPr>
        </p:nvSpPr>
        <p:spPr>
          <a:xfrm>
            <a:off x="840000" y="1690689"/>
            <a:ext cx="7805236" cy="4486274"/>
          </a:xfrm>
        </p:spPr>
        <p:txBody>
          <a:bodyPr>
            <a:noAutofit/>
          </a:bodyPr>
          <a:lstStyle/>
          <a:p>
            <a:pPr marL="274320" indent="-274320">
              <a:spcBef>
                <a:spcPts val="0"/>
              </a:spcBef>
            </a:pPr>
            <a:r>
              <a:rPr lang="en-US" sz="2400"/>
              <a:t>Create a sense of personal challenge. </a:t>
            </a:r>
          </a:p>
          <a:p>
            <a:pPr marL="274320" indent="-274320">
              <a:spcBef>
                <a:spcPts val="0"/>
              </a:spcBef>
            </a:pPr>
            <a:r>
              <a:rPr lang="en-US" sz="2400"/>
              <a:t>Give students a prompt and (2) minutes to write as many words as they can. Let them self-correct and compare their results with others if they want to. It’s a personal competition, not one that someone would win. </a:t>
            </a:r>
          </a:p>
          <a:p>
            <a:pPr marL="274320" indent="-274320">
              <a:spcBef>
                <a:spcPts val="0"/>
              </a:spcBef>
            </a:pPr>
            <a:r>
              <a:rPr lang="en-US" sz="2400"/>
              <a:t>Two days later, give the same prompt and repeat the scoring process. They check their own work. Their personal goal is to improve their own performance. </a:t>
            </a:r>
          </a:p>
          <a:p>
            <a:pPr marL="0" indent="0">
              <a:buNone/>
            </a:pPr>
            <a:r>
              <a:rPr lang="en-US" sz="2400"/>
              <a:t>Sample prompts</a:t>
            </a:r>
          </a:p>
          <a:p>
            <a:pPr marL="274320" indent="-274320">
              <a:spcBef>
                <a:spcPts val="0"/>
              </a:spcBef>
              <a:buFont typeface="+mj-lt"/>
              <a:buAutoNum type="arabicPeriod"/>
            </a:pPr>
            <a:r>
              <a:rPr lang="en-US" sz="2400"/>
              <a:t>List places where you want to go.</a:t>
            </a:r>
          </a:p>
          <a:p>
            <a:pPr marL="274320" indent="-274320">
              <a:spcBef>
                <a:spcPts val="0"/>
              </a:spcBef>
              <a:buFont typeface="+mj-lt"/>
              <a:buAutoNum type="arabicPeriod"/>
            </a:pPr>
            <a:r>
              <a:rPr lang="en-US"/>
              <a:t>Say what the weather is like and what you want do.</a:t>
            </a:r>
          </a:p>
          <a:p>
            <a:pPr marL="274320" indent="-274320">
              <a:spcBef>
                <a:spcPts val="0"/>
              </a:spcBef>
              <a:buFont typeface="+mj-lt"/>
              <a:buAutoNum type="arabicPeriod"/>
            </a:pPr>
            <a:r>
              <a:rPr lang="en-US" sz="2400"/>
              <a:t>List all the words you can that you associate with summer.</a:t>
            </a:r>
          </a:p>
          <a:p>
            <a:pPr marL="274320" indent="-274320">
              <a:buNone/>
            </a:pPr>
            <a:r>
              <a:rPr lang="en-US" sz="2000"/>
              <a:t> </a:t>
            </a:r>
          </a:p>
          <a:p>
            <a:pPr marL="0" indent="0">
              <a:buNone/>
            </a:pPr>
            <a:endParaRPr lang="en-US" sz="2000"/>
          </a:p>
        </p:txBody>
      </p:sp>
    </p:spTree>
    <p:extLst>
      <p:ext uri="{BB962C8B-B14F-4D97-AF65-F5344CB8AC3E}">
        <p14:creationId xmlns:p14="http://schemas.microsoft.com/office/powerpoint/2010/main" val="2232233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988" y="372793"/>
            <a:ext cx="8229600" cy="731520"/>
          </a:xfrm>
          <a:solidFill>
            <a:schemeClr val="accent1"/>
          </a:solidFill>
        </p:spPr>
        <p:txBody>
          <a:bodyPr/>
          <a:lstStyle/>
          <a:p>
            <a:pPr algn="ctr"/>
            <a:r>
              <a:rPr lang="en-US">
                <a:solidFill>
                  <a:schemeClr val="tx1"/>
                </a:solidFill>
              </a:rPr>
              <a:t>Performance and Proficiency</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D57F1E4F-1CFF-5643-939E-02111984F565}" type="slidenum">
              <a:rPr lang="en-US" smtClean="0"/>
              <a:t>11</a:t>
            </a:fld>
            <a:endParaRPr lang="en-US" dirty="0"/>
          </a:p>
        </p:txBody>
      </p:sp>
      <p:pic>
        <p:nvPicPr>
          <p:cNvPr id="6" name="Picture 2" descr="http://www.actfl.org/sites/default/files/guidelines/ACTFL%20Inverted%20Pyramid%2020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019" y="1555252"/>
            <a:ext cx="3497539" cy="466338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5792" y="2726720"/>
            <a:ext cx="2453834" cy="600164"/>
          </a:xfrm>
          <a:prstGeom prst="rect">
            <a:avLst/>
          </a:prstGeom>
          <a:noFill/>
        </p:spPr>
        <p:txBody>
          <a:bodyPr wrap="square" rtlCol="0">
            <a:spAutoFit/>
          </a:bodyPr>
          <a:lstStyle/>
          <a:p>
            <a:r>
              <a:rPr lang="en-US" sz="3300" dirty="0"/>
              <a:t>Proficiency</a:t>
            </a:r>
          </a:p>
        </p:txBody>
      </p:sp>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t="18948" r="4719" b="9352"/>
          <a:stretch/>
        </p:blipFill>
        <p:spPr>
          <a:xfrm>
            <a:off x="267324" y="3497242"/>
            <a:ext cx="2365611" cy="1704689"/>
          </a:xfrm>
          <a:prstGeom prst="rect">
            <a:avLst/>
          </a:prstGeom>
        </p:spPr>
      </p:pic>
      <p:sp>
        <p:nvSpPr>
          <p:cNvPr id="9" name="TextBox 8"/>
          <p:cNvSpPr txBox="1"/>
          <p:nvPr/>
        </p:nvSpPr>
        <p:spPr>
          <a:xfrm>
            <a:off x="6497943" y="2791298"/>
            <a:ext cx="2646057" cy="600164"/>
          </a:xfrm>
          <a:prstGeom prst="rect">
            <a:avLst/>
          </a:prstGeom>
          <a:noFill/>
        </p:spPr>
        <p:txBody>
          <a:bodyPr wrap="square" rtlCol="0">
            <a:spAutoFit/>
          </a:bodyPr>
          <a:lstStyle/>
          <a:p>
            <a:r>
              <a:rPr lang="en-US" sz="3300" dirty="0"/>
              <a:t>Performance</a:t>
            </a:r>
          </a:p>
        </p:txBody>
      </p:sp>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b="6267"/>
          <a:stretch/>
        </p:blipFill>
        <p:spPr>
          <a:xfrm>
            <a:off x="6587988" y="3497242"/>
            <a:ext cx="2372854" cy="1749668"/>
          </a:xfrm>
          <a:prstGeom prst="rect">
            <a:avLst/>
          </a:prstGeom>
        </p:spPr>
      </p:pic>
    </p:spTree>
    <p:extLst>
      <p:ext uri="{BB962C8B-B14F-4D97-AF65-F5344CB8AC3E}">
        <p14:creationId xmlns:p14="http://schemas.microsoft.com/office/powerpoint/2010/main" val="590898891"/>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a:solidFill>
                  <a:schemeClr val="tx1"/>
                </a:solidFill>
              </a:rPr>
              <a:t>Vocabulary in Context</a:t>
            </a:r>
          </a:p>
        </p:txBody>
      </p:sp>
      <p:sp>
        <p:nvSpPr>
          <p:cNvPr id="3" name="Content Placeholder 2"/>
          <p:cNvSpPr>
            <a:spLocks noGrp="1"/>
          </p:cNvSpPr>
          <p:nvPr>
            <p:ph idx="1"/>
          </p:nvPr>
        </p:nvSpPr>
        <p:spPr>
          <a:xfrm>
            <a:off x="840000" y="1825625"/>
            <a:ext cx="7675350" cy="3406775"/>
          </a:xfrm>
        </p:spPr>
        <p:txBody>
          <a:bodyPr>
            <a:normAutofit/>
          </a:bodyPr>
          <a:lstStyle/>
          <a:p>
            <a:pPr marL="0" indent="0">
              <a:buNone/>
            </a:pPr>
            <a:endParaRPr lang="en-US">
              <a:solidFill>
                <a:schemeClr val="tx1"/>
              </a:solidFill>
            </a:endParaRPr>
          </a:p>
          <a:p>
            <a:pPr marL="0" indent="0">
              <a:buNone/>
            </a:pPr>
            <a:r>
              <a:rPr lang="en-US">
                <a:solidFill>
                  <a:schemeClr val="tx1"/>
                </a:solidFill>
              </a:rPr>
              <a:t>It’s difficult for me to decide where to go on _________. I really love the _______ because I like to swim. But, I also enjoy the being in ________ where I can walk and hike. The most important thing is to be able to relax and spend time with family or friends. _______ are often too busy because there is so much to see like museums and monuments. Of course,  it’s an _________ to try new food in different restaurants. </a:t>
            </a:r>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normAutofit/>
          </a:bodyPr>
          <a:lstStyle/>
          <a:p>
            <a:fld id="{149363F6-B1C1-324A-8BBC-AD6B5FE01B8A}" type="slidenum">
              <a:rPr lang="en-US"/>
              <a:pPr/>
              <a:t>110</a:t>
            </a:fld>
            <a:endParaRPr lang="en-US"/>
          </a:p>
        </p:txBody>
      </p:sp>
      <p:sp>
        <p:nvSpPr>
          <p:cNvPr id="6" name="TextBox 5"/>
          <p:cNvSpPr txBox="1"/>
          <p:nvPr/>
        </p:nvSpPr>
        <p:spPr>
          <a:xfrm>
            <a:off x="1015454" y="5533379"/>
            <a:ext cx="7324441" cy="461665"/>
          </a:xfrm>
          <a:prstGeom prst="rect">
            <a:avLst/>
          </a:prstGeom>
          <a:solidFill>
            <a:schemeClr val="accent3">
              <a:lumMod val="20000"/>
              <a:lumOff val="80000"/>
            </a:schemeClr>
          </a:solidFill>
        </p:spPr>
        <p:txBody>
          <a:bodyPr wrap="none" rtlCol="0" anchor="ctr">
            <a:spAutoFit/>
          </a:bodyPr>
          <a:lstStyle/>
          <a:p>
            <a:r>
              <a:rPr lang="en-US" sz="2400">
                <a:solidFill>
                  <a:schemeClr val="bg1"/>
                </a:solidFill>
              </a:rPr>
              <a:t>cities    beach    adventure     vacation    parks    mountains</a:t>
            </a:r>
          </a:p>
        </p:txBody>
      </p:sp>
    </p:spTree>
    <p:extLst>
      <p:ext uri="{BB962C8B-B14F-4D97-AF65-F5344CB8AC3E}">
        <p14:creationId xmlns:p14="http://schemas.microsoft.com/office/powerpoint/2010/main" val="61046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122085" y="0"/>
            <a:ext cx="9266085" cy="6747395"/>
          </a:xfrm>
          <a:prstGeom prst="rect">
            <a:avLst/>
          </a:prstGeom>
        </p:spPr>
      </p:pic>
      <p:sp>
        <p:nvSpPr>
          <p:cNvPr id="107522" name="Title 4"/>
          <p:cNvSpPr>
            <a:spLocks noGrp="1"/>
          </p:cNvSpPr>
          <p:nvPr>
            <p:ph type="title"/>
          </p:nvPr>
        </p:nvSpPr>
        <p:spPr>
          <a:xfrm>
            <a:off x="628650" y="201736"/>
            <a:ext cx="7670223" cy="887122"/>
          </a:xfrm>
          <a:solidFill>
            <a:schemeClr val="bg1"/>
          </a:solidFill>
        </p:spPr>
        <p:txBody>
          <a:bodyPr>
            <a:normAutofit/>
          </a:bodyPr>
          <a:lstStyle/>
          <a:p>
            <a:pPr algn="ctr"/>
            <a:r>
              <a:rPr lang="en-US" smtClean="0">
                <a:solidFill>
                  <a:schemeClr val="tx1"/>
                </a:solidFill>
              </a:rPr>
              <a:t>Authentic </a:t>
            </a:r>
            <a:r>
              <a:rPr lang="en-US">
                <a:solidFill>
                  <a:schemeClr val="tx1"/>
                </a:solidFill>
              </a:rPr>
              <a:t>Text</a:t>
            </a:r>
          </a:p>
        </p:txBody>
      </p:sp>
      <p:sp>
        <p:nvSpPr>
          <p:cNvPr id="3" name="Content Placeholder 2"/>
          <p:cNvSpPr>
            <a:spLocks noGrp="1"/>
          </p:cNvSpPr>
          <p:nvPr>
            <p:ph sz="half" idx="2"/>
          </p:nvPr>
        </p:nvSpPr>
        <p:spPr>
          <a:xfrm>
            <a:off x="5604888" y="2858943"/>
            <a:ext cx="3353808" cy="3083790"/>
          </a:xfrm>
          <a:solidFill>
            <a:schemeClr val="bg1"/>
          </a:solidFill>
        </p:spPr>
        <p:txBody>
          <a:bodyPr/>
          <a:lstStyle/>
          <a:p>
            <a:pPr marL="0" indent="0" algn="ctr">
              <a:buNone/>
            </a:pPr>
            <a:r>
              <a:rPr lang="en-US" sz="3200" smtClean="0">
                <a:solidFill>
                  <a:schemeClr val="tx1"/>
                </a:solidFill>
                <a:latin typeface="Corbel" charset="0"/>
                <a:ea typeface="Corbel" charset="0"/>
                <a:cs typeface="Corbel" charset="0"/>
              </a:rPr>
              <a:t>written </a:t>
            </a:r>
            <a:r>
              <a:rPr lang="en-US" sz="3200">
                <a:solidFill>
                  <a:schemeClr val="tx1"/>
                </a:solidFill>
                <a:latin typeface="Corbel" charset="0"/>
                <a:ea typeface="Corbel" charset="0"/>
                <a:cs typeface="Corbel" charset="0"/>
              </a:rPr>
              <a:t>by native speakers for native speakers</a:t>
            </a:r>
          </a:p>
          <a:p>
            <a:pPr marL="182880" indent="-182880">
              <a:buFont typeface="Arial"/>
              <a:buChar char="•"/>
            </a:pPr>
            <a:r>
              <a:rPr lang="en-US" sz="2400">
                <a:solidFill>
                  <a:schemeClr val="tx1"/>
                </a:solidFill>
                <a:latin typeface="Corbel" charset="0"/>
                <a:ea typeface="Corbel" charset="0"/>
                <a:cs typeface="Corbel" charset="0"/>
              </a:rPr>
              <a:t>provides visual support</a:t>
            </a:r>
          </a:p>
          <a:p>
            <a:pPr marL="182880" indent="-182880">
              <a:buFont typeface="Arial"/>
              <a:buChar char="•"/>
            </a:pPr>
            <a:r>
              <a:rPr lang="en-US" sz="2400">
                <a:solidFill>
                  <a:schemeClr val="tx1"/>
                </a:solidFill>
                <a:latin typeface="Corbel" charset="0"/>
                <a:ea typeface="Corbel" charset="0"/>
                <a:cs typeface="Corbel" charset="0"/>
              </a:rPr>
              <a:t>is culturally rich</a:t>
            </a:r>
          </a:p>
          <a:p>
            <a:pPr marL="182880" indent="-182880">
              <a:buFont typeface="Arial"/>
              <a:buChar char="•"/>
            </a:pPr>
            <a:r>
              <a:rPr lang="en-US" sz="2400">
                <a:solidFill>
                  <a:schemeClr val="tx1"/>
                </a:solidFill>
                <a:latin typeface="Corbel" charset="0"/>
                <a:ea typeface="Corbel" charset="0"/>
                <a:cs typeface="Corbel" charset="0"/>
              </a:rPr>
              <a:t>provides models of correct language</a:t>
            </a:r>
          </a:p>
          <a:p>
            <a:endParaRPr lang="en-US">
              <a:solidFill>
                <a:schemeClr val="tx1"/>
              </a:solidFill>
              <a:latin typeface="Corbel" charset="0"/>
              <a:ea typeface="Corbel" charset="0"/>
              <a:cs typeface="Corbel" charset="0"/>
            </a:endParaRPr>
          </a:p>
          <a:p>
            <a:endParaRPr lang="en-US">
              <a:solidFill>
                <a:schemeClr val="tx1"/>
              </a:solidFill>
              <a:latin typeface="Corbel" charset="0"/>
              <a:ea typeface="Corbel" charset="0"/>
              <a:cs typeface="Corbel" charset="0"/>
            </a:endParaRPr>
          </a:p>
        </p:txBody>
      </p:sp>
      <p:sp>
        <p:nvSpPr>
          <p:cNvPr id="7" name="Footer Placeholder 6"/>
          <p:cNvSpPr>
            <a:spLocks noGrp="1"/>
          </p:cNvSpPr>
          <p:nvPr>
            <p:ph type="ftr" sz="quarter" idx="11"/>
          </p:nvPr>
        </p:nvSpPr>
        <p:spPr/>
        <p:txBody>
          <a:bodyPr/>
          <a:lstStyle/>
          <a:p>
            <a:pPr>
              <a:defRPr/>
            </a:pPr>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111</a:t>
            </a:fld>
            <a:endParaRPr lang="en-US" dirty="0"/>
          </a:p>
        </p:txBody>
      </p:sp>
    </p:spTree>
    <p:extLst>
      <p:ext uri="{BB962C8B-B14F-4D97-AF65-F5344CB8AC3E}">
        <p14:creationId xmlns:p14="http://schemas.microsoft.com/office/powerpoint/2010/main" val="1937019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03959" y="140202"/>
            <a:ext cx="7886700" cy="1325563"/>
          </a:xfrm>
        </p:spPr>
        <p:txBody>
          <a:bodyPr>
            <a:noAutofit/>
          </a:bodyPr>
          <a:lstStyle/>
          <a:p>
            <a:r>
              <a:rPr lang="en-US" sz="3200" b="1"/>
              <a:t>Plusieurs des fameux cochons nageurs des Bahamas sont morts, le mystère est total</a:t>
            </a:r>
            <a:endParaRPr lang="en-US" sz="3200"/>
          </a:p>
        </p:txBody>
      </p:sp>
      <p:sp>
        <p:nvSpPr>
          <p:cNvPr id="6" name="Content Placeholder 5"/>
          <p:cNvSpPr>
            <a:spLocks noGrp="1"/>
          </p:cNvSpPr>
          <p:nvPr>
            <p:ph idx="1"/>
          </p:nvPr>
        </p:nvSpPr>
        <p:spPr>
          <a:xfrm>
            <a:off x="2687783" y="1518367"/>
            <a:ext cx="6220690" cy="4575174"/>
          </a:xfrm>
        </p:spPr>
        <p:txBody>
          <a:bodyPr>
            <a:normAutofit fontScale="85000" lnSpcReduction="20000"/>
          </a:bodyPr>
          <a:lstStyle/>
          <a:p>
            <a:pPr marL="0" indent="0">
              <a:buNone/>
            </a:pPr>
            <a:r>
              <a:rPr lang="en-US"/>
              <a:t>Ces animaux sont particulièrement prisés des touristes, qui font des milliers de kilomètres pour nager avec eux.</a:t>
            </a:r>
          </a:p>
          <a:p>
            <a:pPr marL="0" indent="0">
              <a:buNone/>
            </a:pPr>
            <a:endParaRPr lang="en-US"/>
          </a:p>
          <a:p>
            <a:pPr marL="0" indent="0">
              <a:buNone/>
            </a:pPr>
            <a:r>
              <a:rPr lang="en-US"/>
              <a:t>ANIMAUX - Mais qu'arrive-t-il donc </a:t>
            </a:r>
            <a:r>
              <a:rPr lang="en-US" u="sng">
                <a:hlinkClick r:id="rId2"/>
              </a:rPr>
              <a:t>aux célèbres cochons nageurs de "Big Major Cay"</a:t>
            </a:r>
            <a:r>
              <a:rPr lang="en-US"/>
              <a:t>dans l'archipel des Bahamas? Au cours du weekend du 25 février, sept d'entre eux ont été retrouvés morts, visiblement empoisonnés.</a:t>
            </a:r>
          </a:p>
          <a:p>
            <a:pPr marL="0" indent="0">
              <a:buNone/>
            </a:pPr>
            <a:endParaRPr lang="en-US"/>
          </a:p>
          <a:p>
            <a:pPr marL="0" indent="0">
              <a:buNone/>
            </a:pPr>
            <a:r>
              <a:rPr lang="en-US"/>
              <a:t>Sur l'île de Big Major Cay, également appelée Pig Island ou l'île aux verrats, ces petits cochons nageurs font la joie des touristes, qui viennent toujours plus nombreux pour les visiter. Mais ce succès est à double tranchant. Car comme l'explique Wayde Nixon, un des propriétaires des animaux, les touristes nourrissent les cochons, parfois à tort et à travers. Et c'est sans doute la cause de leur mort.</a:t>
            </a:r>
          </a:p>
          <a:p>
            <a:pPr marL="0" indent="0">
              <a:buNone/>
            </a:pPr>
            <a:r>
              <a:rPr lang="en-US"/>
              <a:t/>
            </a:r>
            <a:br>
              <a:rPr lang="en-US"/>
            </a:br>
            <a:endParaRPr lang="en-US"/>
          </a:p>
        </p:txBody>
      </p:sp>
      <p:sp>
        <p:nvSpPr>
          <p:cNvPr id="7" name="TextBox 6"/>
          <p:cNvSpPr txBox="1"/>
          <p:nvPr/>
        </p:nvSpPr>
        <p:spPr>
          <a:xfrm>
            <a:off x="762000" y="5985164"/>
            <a:ext cx="8146473" cy="646331"/>
          </a:xfrm>
          <a:prstGeom prst="rect">
            <a:avLst/>
          </a:prstGeom>
          <a:noFill/>
        </p:spPr>
        <p:txBody>
          <a:bodyPr wrap="square" rtlCol="0">
            <a:spAutoFit/>
          </a:bodyPr>
          <a:lstStyle/>
          <a:p>
            <a:pPr algn="r"/>
            <a:r>
              <a:rPr lang="en-US"/>
              <a:t>http://www.huffingtonpost.fr/2017/02/27/plusieurs-des-fameux-cochons-nageurs-des-bahamas-sont-morts-le/</a:t>
            </a:r>
          </a:p>
        </p:txBody>
      </p:sp>
      <p:pic>
        <p:nvPicPr>
          <p:cNvPr id="8" name="Picture 7"/>
          <p:cNvPicPr>
            <a:picLocks noChangeAspect="1"/>
          </p:cNvPicPr>
          <p:nvPr/>
        </p:nvPicPr>
        <p:blipFill>
          <a:blip r:embed="rId3"/>
          <a:stretch>
            <a:fillRect/>
          </a:stretch>
        </p:blipFill>
        <p:spPr>
          <a:xfrm>
            <a:off x="0" y="1465765"/>
            <a:ext cx="2606025" cy="3914630"/>
          </a:xfrm>
          <a:prstGeom prst="rect">
            <a:avLst/>
          </a:prstGeom>
        </p:spPr>
      </p:pic>
    </p:spTree>
    <p:extLst>
      <p:ext uri="{BB962C8B-B14F-4D97-AF65-F5344CB8AC3E}">
        <p14:creationId xmlns:p14="http://schemas.microsoft.com/office/powerpoint/2010/main" val="1788282989"/>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smtClean="0"/>
              <a:t>Une baleine à bosse passe juste devant lui mais il est trop captivé par son téléphone pour le remarquer</a:t>
            </a:r>
            <a:endParaRPr lang="en-US" sz="2800"/>
          </a:p>
        </p:txBody>
      </p:sp>
      <p:sp>
        <p:nvSpPr>
          <p:cNvPr id="3" name="Footer Placeholder 2"/>
          <p:cNvSpPr>
            <a:spLocks noGrp="1"/>
          </p:cNvSpPr>
          <p:nvPr>
            <p:ph type="ftr" sz="quarter" idx="11"/>
          </p:nvPr>
        </p:nvSpPr>
        <p:spPr/>
        <p:txBody>
          <a:bodyPr/>
          <a:lstStyle/>
          <a:p>
            <a:r>
              <a:rPr lang="en-US"/>
              <a:t>Laura Terrill, Crystal Lake 2015</a:t>
            </a:r>
          </a:p>
        </p:txBody>
      </p:sp>
      <p:pic>
        <p:nvPicPr>
          <p:cNvPr id="4" name="Picture 3" descr="Screen Shot 2015-02-07 at 7.42.29 PM.png"/>
          <p:cNvPicPr>
            <a:picLocks noChangeAspect="1"/>
          </p:cNvPicPr>
          <p:nvPr/>
        </p:nvPicPr>
        <p:blipFill>
          <a:blip r:embed="rId2"/>
          <a:stretch>
            <a:fillRect/>
          </a:stretch>
        </p:blipFill>
        <p:spPr>
          <a:xfrm>
            <a:off x="89515" y="1794934"/>
            <a:ext cx="4432215" cy="4480560"/>
          </a:xfrm>
          <a:prstGeom prst="rect">
            <a:avLst/>
          </a:prstGeom>
        </p:spPr>
      </p:pic>
      <p:sp>
        <p:nvSpPr>
          <p:cNvPr id="5" name="TextBox 4"/>
          <p:cNvSpPr txBox="1"/>
          <p:nvPr/>
        </p:nvSpPr>
        <p:spPr>
          <a:xfrm>
            <a:off x="4783667" y="1794933"/>
            <a:ext cx="4114800" cy="5478422"/>
          </a:xfrm>
          <a:prstGeom prst="rect">
            <a:avLst/>
          </a:prstGeom>
          <a:noFill/>
        </p:spPr>
        <p:txBody>
          <a:bodyPr wrap="square" rtlCol="0">
            <a:spAutoFit/>
          </a:bodyPr>
          <a:lstStyle/>
          <a:p>
            <a:r>
              <a:rPr lang="en-US" sz="1400" smtClean="0"/>
              <a:t>Pour Eric Smith qui a pris cette photo au large de Redondo Beach en Californie, cette image est tout simplement le "reflet de notre époque".Dans les commentaires de sa publication, le photographe américain dévoile les coulisses de sa prise de vue: "Des baleines sautaient hors de l'eau à Redondo et ce petit bateau à voile a manœuvré jusqu'à l'endroit où cela se passait. J'étais à 15 mètres quand une baleine et son baleineau sont sortis de l'eau, juste à côté du bateau. Le type n'a jamais levé les yeux de son téléphone. Deux femmes à l'avant du bateau prenaient des photos mais lui n'a rien remarqué.”</a:t>
            </a:r>
          </a:p>
          <a:p>
            <a:endParaRPr lang="en-US" sz="1400" smtClean="0"/>
          </a:p>
          <a:p>
            <a:r>
              <a:rPr lang="en-US" sz="1400" smtClean="0"/>
              <a:t>Interrogé par CBS News, Eric Smith a confirmé son témoignage et expliqué qu’une baleine est sont petit ont joué longtemps à la surface de l’eau sans que l’homme au smartphone ne remarque quoi que ce soit. “Il aurait put être en train d’écrire à sa mère à l’hôpital pour ce que j’en sais, mais je pense que c’est dommage qu’il ait manqué un si beau moment qui s’est déroulé à moins d’un mètre de lui”, a également confié le photographe. </a:t>
            </a:r>
          </a:p>
          <a:p>
            <a:endParaRPr lang="en-US" sz="1400" smtClean="0">
              <a:hlinkClick r:id=""/>
            </a:endParaRPr>
          </a:p>
          <a:p>
            <a:endParaRPr lang="en-US" sz="1400" smtClean="0">
              <a:hlinkClick r:id=""/>
            </a:endParaRPr>
          </a:p>
          <a:p>
            <a:endParaRPr lang="en-US" sz="1400" smtClean="0">
              <a:hlinkClick r:id=""/>
            </a:endParaRPr>
          </a:p>
        </p:txBody>
      </p:sp>
      <p:sp>
        <p:nvSpPr>
          <p:cNvPr id="6" name="Slide Number Placeholder 5"/>
          <p:cNvSpPr>
            <a:spLocks noGrp="1"/>
          </p:cNvSpPr>
          <p:nvPr>
            <p:ph type="sldNum" sz="quarter" idx="12"/>
          </p:nvPr>
        </p:nvSpPr>
        <p:spPr/>
        <p:txBody>
          <a:bodyPr>
            <a:normAutofit/>
          </a:bodyPr>
          <a:lstStyle/>
          <a:p>
            <a:fld id="{74C2F60E-34D8-DD42-93FD-7BD7AE432328}" type="slidenum">
              <a:rPr lang="en-US"/>
              <a:pPr/>
              <a:t>113</a:t>
            </a:fld>
            <a:endParaRPr lang="en-US"/>
          </a:p>
        </p:txBody>
      </p:sp>
    </p:spTree>
    <p:extLst>
      <p:ext uri="{BB962C8B-B14F-4D97-AF65-F5344CB8AC3E}">
        <p14:creationId xmlns:p14="http://schemas.microsoft.com/office/powerpoint/2010/main" val="1638556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045" y="300319"/>
            <a:ext cx="7345081" cy="1052520"/>
          </a:xfrm>
          <a:solidFill>
            <a:schemeClr val="accent1"/>
          </a:solidFill>
        </p:spPr>
        <p:txBody>
          <a:bodyPr/>
          <a:lstStyle/>
          <a:p>
            <a:r>
              <a:rPr lang="en-US">
                <a:solidFill>
                  <a:schemeClr val="tx1"/>
                </a:solidFill>
                <a:latin typeface="Corbel" charset="0"/>
                <a:ea typeface="Corbel" charset="0"/>
                <a:cs typeface="Corbel" charset="0"/>
              </a:rPr>
              <a:t>Tips for finding authentic text</a:t>
            </a:r>
          </a:p>
        </p:txBody>
      </p:sp>
      <p:sp>
        <p:nvSpPr>
          <p:cNvPr id="4" name="Content Placeholder 3"/>
          <p:cNvSpPr>
            <a:spLocks noGrp="1"/>
          </p:cNvSpPr>
          <p:nvPr>
            <p:ph idx="1"/>
          </p:nvPr>
        </p:nvSpPr>
        <p:spPr>
          <a:xfrm>
            <a:off x="804860" y="1717964"/>
            <a:ext cx="8025245" cy="4638387"/>
          </a:xfrm>
        </p:spPr>
        <p:txBody>
          <a:bodyPr>
            <a:noAutofit/>
          </a:bodyPr>
          <a:lstStyle/>
          <a:p>
            <a:r>
              <a:rPr lang="en-US">
                <a:solidFill>
                  <a:schemeClr val="tx1">
                    <a:lumMod val="95000"/>
                  </a:schemeClr>
                </a:solidFill>
                <a:latin typeface="Corbel" charset="0"/>
                <a:ea typeface="Corbel" charset="0"/>
                <a:cs typeface="Corbel" charset="0"/>
              </a:rPr>
              <a:t>Look for texts that address the essential question of the unit and allow students to work on the language functions of the unit. </a:t>
            </a:r>
          </a:p>
          <a:p>
            <a:r>
              <a:rPr lang="en-US">
                <a:solidFill>
                  <a:schemeClr val="tx1">
                    <a:lumMod val="95000"/>
                  </a:schemeClr>
                </a:solidFill>
                <a:latin typeface="Corbel" charset="0"/>
                <a:ea typeface="Corbel" charset="0"/>
                <a:cs typeface="Corbel" charset="0"/>
              </a:rPr>
              <a:t>Do not look for texts that have specific vocabulary or structures.</a:t>
            </a:r>
          </a:p>
          <a:p>
            <a:r>
              <a:rPr lang="en-US">
                <a:solidFill>
                  <a:schemeClr val="tx1">
                    <a:lumMod val="95000"/>
                  </a:schemeClr>
                </a:solidFill>
                <a:latin typeface="Corbel" charset="0"/>
                <a:ea typeface="Corbel" charset="0"/>
                <a:cs typeface="Corbel" charset="0"/>
              </a:rPr>
              <a:t>Do a google search using possible words, phrases in the target language, click on images and videos first especially for novice learners.</a:t>
            </a:r>
          </a:p>
          <a:p>
            <a:r>
              <a:rPr lang="en-US">
                <a:solidFill>
                  <a:schemeClr val="tx1">
                    <a:lumMod val="95000"/>
                  </a:schemeClr>
                </a:solidFill>
                <a:latin typeface="Corbel" charset="0"/>
                <a:ea typeface="Corbel" charset="0"/>
                <a:cs typeface="Corbel" charset="0"/>
              </a:rPr>
              <a:t>Become a fan of Pinterest. </a:t>
            </a:r>
            <a:endParaRPr lang="en-US" smtClean="0">
              <a:solidFill>
                <a:schemeClr val="tx1">
                  <a:lumMod val="95000"/>
                </a:schemeClr>
              </a:solidFill>
              <a:latin typeface="Corbel" charset="0"/>
              <a:ea typeface="Corbel" charset="0"/>
              <a:cs typeface="Corbel" charset="0"/>
            </a:endParaRPr>
          </a:p>
          <a:p>
            <a:r>
              <a:rPr lang="en-US" smtClean="0">
                <a:solidFill>
                  <a:schemeClr val="tx1">
                    <a:lumMod val="95000"/>
                  </a:schemeClr>
                </a:solidFill>
                <a:latin typeface="Corbel" charset="0"/>
                <a:ea typeface="Corbel" charset="0"/>
                <a:cs typeface="Corbel" charset="0"/>
              </a:rPr>
              <a:t>Become a fan of Huffington </a:t>
            </a:r>
            <a:r>
              <a:rPr lang="en-US">
                <a:solidFill>
                  <a:schemeClr val="tx1">
                    <a:lumMod val="95000"/>
                  </a:schemeClr>
                </a:solidFill>
                <a:latin typeface="Corbel" charset="0"/>
                <a:ea typeface="Corbel" charset="0"/>
                <a:cs typeface="Corbel" charset="0"/>
              </a:rPr>
              <a:t>Post — Arabic, </a:t>
            </a:r>
            <a:r>
              <a:rPr lang="en-US" smtClean="0">
                <a:solidFill>
                  <a:schemeClr val="tx1">
                    <a:lumMod val="95000"/>
                  </a:schemeClr>
                </a:solidFill>
                <a:latin typeface="Corbel" charset="0"/>
                <a:ea typeface="Corbel" charset="0"/>
                <a:cs typeface="Corbel" charset="0"/>
              </a:rPr>
              <a:t>French,  German, Greek, </a:t>
            </a:r>
            <a:r>
              <a:rPr lang="en-US">
                <a:solidFill>
                  <a:schemeClr val="tx1">
                    <a:lumMod val="95000"/>
                  </a:schemeClr>
                </a:solidFill>
                <a:latin typeface="Corbel" charset="0"/>
                <a:ea typeface="Corbel" charset="0"/>
                <a:cs typeface="Corbel" charset="0"/>
              </a:rPr>
              <a:t>Italian, </a:t>
            </a:r>
            <a:r>
              <a:rPr lang="en-US" smtClean="0">
                <a:solidFill>
                  <a:schemeClr val="tx1">
                    <a:lumMod val="95000"/>
                  </a:schemeClr>
                </a:solidFill>
                <a:latin typeface="Corbel" charset="0"/>
                <a:ea typeface="Corbel" charset="0"/>
                <a:cs typeface="Corbel" charset="0"/>
              </a:rPr>
              <a:t>Japanese</a:t>
            </a:r>
            <a:r>
              <a:rPr lang="en-US">
                <a:solidFill>
                  <a:schemeClr val="tx1">
                    <a:lumMod val="95000"/>
                  </a:schemeClr>
                </a:solidFill>
                <a:latin typeface="Corbel" charset="0"/>
                <a:ea typeface="Corbel" charset="0"/>
                <a:cs typeface="Corbel" charset="0"/>
              </a:rPr>
              <a:t>, </a:t>
            </a:r>
            <a:r>
              <a:rPr lang="en-US" smtClean="0">
                <a:solidFill>
                  <a:schemeClr val="tx1">
                    <a:lumMod val="95000"/>
                  </a:schemeClr>
                </a:solidFill>
                <a:latin typeface="Corbel" charset="0"/>
                <a:ea typeface="Corbel" charset="0"/>
                <a:cs typeface="Corbel" charset="0"/>
              </a:rPr>
              <a:t>Korean, Portuguese, Spanish</a:t>
            </a:r>
          </a:p>
          <a:p>
            <a:r>
              <a:rPr lang="en-US">
                <a:solidFill>
                  <a:schemeClr val="tx1">
                    <a:lumMod val="95000"/>
                  </a:schemeClr>
                </a:solidFill>
                <a:latin typeface="Corbel" charset="0"/>
                <a:ea typeface="Corbel" charset="0"/>
                <a:cs typeface="Corbel" charset="0"/>
              </a:rPr>
              <a:t>Adapt the task, not the text. </a:t>
            </a:r>
          </a:p>
          <a:p>
            <a:endParaRPr lang="en-US">
              <a:solidFill>
                <a:schemeClr val="tx1">
                  <a:lumMod val="95000"/>
                </a:schemeClr>
              </a:solidFill>
              <a:latin typeface="Corbel" charset="0"/>
              <a:ea typeface="Corbel" charset="0"/>
              <a:cs typeface="Corbel" charset="0"/>
            </a:endParaRPr>
          </a:p>
        </p:txBody>
      </p:sp>
      <p:sp>
        <p:nvSpPr>
          <p:cNvPr id="6" name="Footer Placeholder 5"/>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D57F1E4F-1CFF-5643-939E-02111984F565}" type="slidenum">
              <a:rPr lang="en-US" smtClean="0"/>
              <a:t>114</a:t>
            </a:fld>
            <a:endParaRPr lang="en-US" dirty="0"/>
          </a:p>
        </p:txBody>
      </p:sp>
    </p:spTree>
    <p:extLst>
      <p:ext uri="{BB962C8B-B14F-4D97-AF65-F5344CB8AC3E}">
        <p14:creationId xmlns:p14="http://schemas.microsoft.com/office/powerpoint/2010/main" val="2033903425"/>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2"/>
          <p:cNvSpPr txBox="1">
            <a:spLocks noChangeArrowheads="1"/>
          </p:cNvSpPr>
          <p:nvPr/>
        </p:nvSpPr>
        <p:spPr bwMode="auto">
          <a:xfrm>
            <a:off x="357188" y="2868613"/>
            <a:ext cx="1175322" cy="646331"/>
          </a:xfrm>
          <a:prstGeom prst="rect">
            <a:avLst/>
          </a:prstGeom>
          <a:noFill/>
          <a:ln w="9525">
            <a:noFill/>
            <a:miter lim="800000"/>
            <a:headEnd/>
            <a:tailEnd/>
          </a:ln>
        </p:spPr>
        <p:txBody>
          <a:bodyPr wrap="none">
            <a:prstTxWarp prst="textNoShape">
              <a:avLst/>
            </a:prstTxWarp>
            <a:spAutoFit/>
          </a:bodyPr>
          <a:lstStyle/>
          <a:p>
            <a:r>
              <a:rPr lang="en-US" dirty="0"/>
              <a:t>Degree of </a:t>
            </a:r>
          </a:p>
          <a:p>
            <a:r>
              <a:rPr lang="en-US" dirty="0"/>
              <a:t>Retention</a:t>
            </a:r>
          </a:p>
        </p:txBody>
      </p:sp>
      <p:sp>
        <p:nvSpPr>
          <p:cNvPr id="113667" name="Text Box 3"/>
          <p:cNvSpPr txBox="1">
            <a:spLocks noChangeArrowheads="1"/>
          </p:cNvSpPr>
          <p:nvPr/>
        </p:nvSpPr>
        <p:spPr bwMode="auto">
          <a:xfrm>
            <a:off x="4056063" y="6014725"/>
            <a:ext cx="1712328" cy="369332"/>
          </a:xfrm>
          <a:prstGeom prst="rect">
            <a:avLst/>
          </a:prstGeom>
          <a:noFill/>
          <a:ln w="9525">
            <a:noFill/>
            <a:miter lim="800000"/>
            <a:headEnd/>
            <a:tailEnd/>
          </a:ln>
        </p:spPr>
        <p:txBody>
          <a:bodyPr wrap="none">
            <a:prstTxWarp prst="textNoShape">
              <a:avLst/>
            </a:prstTxWarp>
            <a:spAutoFit/>
          </a:bodyPr>
          <a:lstStyle/>
          <a:p>
            <a:r>
              <a:rPr lang="en-US"/>
              <a:t>Time in Minutes</a:t>
            </a:r>
          </a:p>
        </p:txBody>
      </p:sp>
      <p:pic>
        <p:nvPicPr>
          <p:cNvPr id="113669" name="Picture 5"/>
          <p:cNvPicPr>
            <a:picLocks noChangeAspect="1" noChangeArrowheads="1"/>
          </p:cNvPicPr>
          <p:nvPr/>
        </p:nvPicPr>
        <p:blipFill>
          <a:blip r:embed="rId3"/>
          <a:srcRect/>
          <a:stretch>
            <a:fillRect/>
          </a:stretch>
        </p:blipFill>
        <p:spPr bwMode="auto">
          <a:xfrm>
            <a:off x="1966913" y="1785584"/>
            <a:ext cx="6491287" cy="4270375"/>
          </a:xfrm>
          <a:prstGeom prst="rect">
            <a:avLst/>
          </a:prstGeom>
          <a:noFill/>
          <a:ln w="9525">
            <a:noFill/>
            <a:miter lim="800000"/>
            <a:headEnd/>
            <a:tailEnd/>
          </a:ln>
        </p:spPr>
      </p:pic>
      <p:sp>
        <p:nvSpPr>
          <p:cNvPr id="113670" name="TextBox 5"/>
          <p:cNvSpPr txBox="1">
            <a:spLocks noChangeArrowheads="1"/>
          </p:cNvSpPr>
          <p:nvPr/>
        </p:nvSpPr>
        <p:spPr bwMode="auto">
          <a:xfrm>
            <a:off x="6781800" y="6324600"/>
            <a:ext cx="1923796" cy="338554"/>
          </a:xfrm>
          <a:prstGeom prst="rect">
            <a:avLst/>
          </a:prstGeom>
          <a:noFill/>
          <a:ln w="9525">
            <a:noFill/>
            <a:miter lim="800000"/>
            <a:headEnd/>
            <a:tailEnd/>
          </a:ln>
        </p:spPr>
        <p:txBody>
          <a:bodyPr wrap="none">
            <a:prstTxWarp prst="textNoShape">
              <a:avLst/>
            </a:prstTxWarp>
            <a:spAutoFit/>
          </a:bodyPr>
          <a:lstStyle/>
          <a:p>
            <a:r>
              <a:rPr lang="en-US" sz="1600"/>
              <a:t>Adapted from Sousa</a:t>
            </a:r>
          </a:p>
        </p:txBody>
      </p:sp>
      <p:sp>
        <p:nvSpPr>
          <p:cNvPr id="10" name="TextBox 9"/>
          <p:cNvSpPr txBox="1">
            <a:spLocks noChangeArrowheads="1"/>
          </p:cNvSpPr>
          <p:nvPr/>
        </p:nvSpPr>
        <p:spPr bwMode="auto">
          <a:xfrm>
            <a:off x="2104696" y="4217185"/>
            <a:ext cx="1951367" cy="1015663"/>
          </a:xfrm>
          <a:prstGeom prst="rect">
            <a:avLst/>
          </a:prstGeom>
          <a:noFill/>
          <a:ln w="57150">
            <a:solidFill>
              <a:srgbClr val="ED515C"/>
            </a:solidFill>
            <a:round/>
            <a:headEnd/>
            <a:tailEnd/>
          </a:ln>
        </p:spPr>
        <p:txBody>
          <a:bodyPr wrap="none">
            <a:prstTxWarp prst="textNoShape">
              <a:avLst/>
            </a:prstTxWarp>
            <a:spAutoFit/>
          </a:bodyPr>
          <a:lstStyle/>
          <a:p>
            <a:pPr algn="ctr"/>
            <a:r>
              <a:rPr lang="en-US" sz="2000" b="1">
                <a:solidFill>
                  <a:schemeClr val="bg1"/>
                </a:solidFill>
                <a:ea typeface="Times New Roman" pitchFamily="-101" charset="0"/>
                <a:cs typeface="Times New Roman" pitchFamily="-101" charset="0"/>
              </a:rPr>
              <a:t>Gain Attention /</a:t>
            </a:r>
          </a:p>
          <a:p>
            <a:pPr algn="ctr"/>
            <a:r>
              <a:rPr lang="en-US" sz="2000" b="1">
                <a:solidFill>
                  <a:schemeClr val="bg1"/>
                </a:solidFill>
                <a:ea typeface="Times New Roman" pitchFamily="-101" charset="0"/>
                <a:cs typeface="Times New Roman" pitchFamily="-101" charset="0"/>
              </a:rPr>
              <a:t>Activate Prior</a:t>
            </a:r>
          </a:p>
          <a:p>
            <a:pPr algn="ctr"/>
            <a:r>
              <a:rPr lang="en-US" sz="2000" b="1">
                <a:solidFill>
                  <a:schemeClr val="bg1"/>
                </a:solidFill>
                <a:ea typeface="Times New Roman" pitchFamily="-101" charset="0"/>
                <a:cs typeface="Times New Roman" pitchFamily="-101" charset="0"/>
              </a:rPr>
              <a:t>Knowledge</a:t>
            </a:r>
            <a:endParaRPr lang="en-US" sz="2000" b="1">
              <a:solidFill>
                <a:schemeClr val="bg1"/>
              </a:solidFill>
            </a:endParaRPr>
          </a:p>
        </p:txBody>
      </p:sp>
      <p:sp>
        <p:nvSpPr>
          <p:cNvPr id="11" name="TextBox 10"/>
          <p:cNvSpPr txBox="1">
            <a:spLocks noChangeArrowheads="1"/>
          </p:cNvSpPr>
          <p:nvPr/>
        </p:nvSpPr>
        <p:spPr bwMode="auto">
          <a:xfrm>
            <a:off x="3028950" y="2810797"/>
            <a:ext cx="2151063" cy="461962"/>
          </a:xfrm>
          <a:prstGeom prst="rect">
            <a:avLst/>
          </a:prstGeom>
          <a:noFill/>
          <a:ln w="57150">
            <a:solidFill>
              <a:srgbClr val="ED515C"/>
            </a:solidFill>
            <a:round/>
            <a:headEnd/>
            <a:tailEnd/>
          </a:ln>
        </p:spPr>
        <p:txBody>
          <a:bodyPr wrap="none">
            <a:prstTxWarp prst="textNoShape">
              <a:avLst/>
            </a:prstTxWarp>
            <a:spAutoFit/>
          </a:bodyPr>
          <a:lstStyle/>
          <a:p>
            <a:r>
              <a:rPr lang="en-US" b="1">
                <a:solidFill>
                  <a:srgbClr val="000000"/>
                </a:solidFill>
              </a:rPr>
              <a:t>Provide Input</a:t>
            </a:r>
          </a:p>
        </p:txBody>
      </p:sp>
      <p:sp>
        <p:nvSpPr>
          <p:cNvPr id="12" name="TextBox 11"/>
          <p:cNvSpPr txBox="1">
            <a:spLocks noChangeArrowheads="1"/>
          </p:cNvSpPr>
          <p:nvPr/>
        </p:nvSpPr>
        <p:spPr bwMode="auto">
          <a:xfrm>
            <a:off x="5640388" y="3511550"/>
            <a:ext cx="2433095" cy="646331"/>
          </a:xfrm>
          <a:prstGeom prst="rect">
            <a:avLst/>
          </a:prstGeom>
          <a:noFill/>
          <a:ln w="57150">
            <a:solidFill>
              <a:srgbClr val="ED515C"/>
            </a:solidFill>
            <a:round/>
            <a:headEnd/>
            <a:tailEnd/>
          </a:ln>
        </p:spPr>
        <p:txBody>
          <a:bodyPr wrap="square">
            <a:prstTxWarp prst="textNoShape">
              <a:avLst/>
            </a:prstTxWarp>
            <a:spAutoFit/>
          </a:bodyPr>
          <a:lstStyle/>
          <a:p>
            <a:r>
              <a:rPr lang="en-US" b="1">
                <a:solidFill>
                  <a:srgbClr val="000000"/>
                </a:solidFill>
                <a:ea typeface="Times New Roman" pitchFamily="-101" charset="0"/>
                <a:cs typeface="Times New Roman" pitchFamily="-101" charset="0"/>
              </a:rPr>
              <a:t>Elicit Performance / </a:t>
            </a:r>
          </a:p>
          <a:p>
            <a:r>
              <a:rPr lang="en-US" b="1">
                <a:solidFill>
                  <a:srgbClr val="000000"/>
                </a:solidFill>
                <a:ea typeface="Times New Roman" pitchFamily="-101" charset="0"/>
                <a:cs typeface="Times New Roman" pitchFamily="-101" charset="0"/>
              </a:rPr>
              <a:t>Provide Feedback</a:t>
            </a:r>
            <a:endParaRPr lang="en-US" b="1">
              <a:solidFill>
                <a:srgbClr val="000000"/>
              </a:solidFill>
            </a:endParaRPr>
          </a:p>
        </p:txBody>
      </p:sp>
      <p:sp>
        <p:nvSpPr>
          <p:cNvPr id="2" name="Footer Placeholder 1"/>
          <p:cNvSpPr>
            <a:spLocks noGrp="1"/>
          </p:cNvSpPr>
          <p:nvPr>
            <p:ph type="ftr" sz="quarter" idx="11"/>
          </p:nvPr>
        </p:nvSpPr>
        <p:spPr/>
        <p:txBody>
          <a:bodyPr/>
          <a:lstStyle/>
          <a:p>
            <a:r>
              <a:rPr lang="en-US" dirty="0"/>
              <a:t>Laura Terrill</a:t>
            </a:r>
          </a:p>
        </p:txBody>
      </p:sp>
      <p:sp>
        <p:nvSpPr>
          <p:cNvPr id="13" name="Title 1"/>
          <p:cNvSpPr txBox="1">
            <a:spLocks/>
          </p:cNvSpPr>
          <p:nvPr/>
        </p:nvSpPr>
        <p:spPr>
          <a:xfrm>
            <a:off x="439402" y="317340"/>
            <a:ext cx="8266194" cy="1140146"/>
          </a:xfrm>
          <a:prstGeom prst="rect">
            <a:avLst/>
          </a:prstGeom>
          <a:solidFill>
            <a:srgbClr val="49B2C2"/>
          </a:solidFill>
          <a:effectLst>
            <a:outerShdw blurRad="50800" dist="38100" dir="2700000">
              <a:srgbClr val="000000">
                <a:alpha val="43000"/>
              </a:srgbClr>
            </a:outerShdw>
          </a:effectLst>
        </p:spPr>
        <p:txBody>
          <a:bodyPr vert="horz" lIns="68580" tIns="34290" rIns="68580" bIns="34290" rtlCol="0" anchor="ctr">
            <a:normAutofit fontScale="92500"/>
          </a:bodyPr>
          <a:lstStyle>
            <a:lvl1pPr algn="l" defTabSz="914400" rtl="0" eaLnBrk="1" latinLnBrk="0" hangingPunct="1">
              <a:spcBef>
                <a:spcPct val="0"/>
              </a:spcBef>
              <a:buNone/>
              <a:defRPr sz="4400" b="1" kern="1200">
                <a:solidFill>
                  <a:schemeClr val="bg1"/>
                </a:solidFill>
                <a:latin typeface="+mj-lt"/>
                <a:ea typeface="+mj-ea"/>
                <a:cs typeface="+mj-cs"/>
              </a:defRPr>
            </a:lvl1pPr>
          </a:lstStyle>
          <a:p>
            <a:pPr algn="ctr"/>
            <a:r>
              <a:rPr lang="en-US" sz="3200"/>
              <a:t>Primacy-Recency</a:t>
            </a:r>
            <a:br>
              <a:rPr lang="en-US" sz="3200"/>
            </a:br>
            <a:r>
              <a:rPr lang="en-US" sz="3200"/>
              <a:t>We </a:t>
            </a:r>
            <a:r>
              <a:rPr lang="en-US" sz="3200">
                <a:solidFill>
                  <a:schemeClr val="tx1"/>
                </a:solidFill>
              </a:rPr>
              <a:t>LEARN BEST </a:t>
            </a:r>
            <a:r>
              <a:rPr lang="en-US" sz="3200"/>
              <a:t>what we learn </a:t>
            </a:r>
            <a:r>
              <a:rPr lang="en-US" sz="3200">
                <a:solidFill>
                  <a:schemeClr val="tx1"/>
                </a:solidFill>
              </a:rPr>
              <a:t>FIRST</a:t>
            </a:r>
            <a:r>
              <a:rPr lang="en-US" sz="3200"/>
              <a:t> and </a:t>
            </a:r>
            <a:r>
              <a:rPr lang="en-US" sz="3200">
                <a:solidFill>
                  <a:schemeClr val="tx1"/>
                </a:solidFill>
              </a:rPr>
              <a:t>LAST</a:t>
            </a:r>
            <a:r>
              <a:rPr lang="en-US" sz="3200"/>
              <a:t>.</a:t>
            </a:r>
            <a:endParaRPr lang="en-US" sz="3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70171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31882" y="1801813"/>
            <a:ext cx="8153400" cy="4495800"/>
          </a:xfrm>
        </p:spPr>
        <p:txBody>
          <a:bodyPr>
            <a:normAutofit/>
          </a:bodyPr>
          <a:lstStyle/>
          <a:p>
            <a:pPr marL="0" algn="ctr">
              <a:buNone/>
            </a:pPr>
            <a:r>
              <a:rPr lang="en-US" sz="3200"/>
              <a:t>What will the students be required to do, say, make, or write at the end of a learning episode that will prove to them and to the teacher that they have met the learning target? </a:t>
            </a:r>
          </a:p>
        </p:txBody>
      </p:sp>
      <p:sp>
        <p:nvSpPr>
          <p:cNvPr id="3" name="Footer Placeholder 2"/>
          <p:cNvSpPr>
            <a:spLocks noGrp="1"/>
          </p:cNvSpPr>
          <p:nvPr>
            <p:ph type="ftr" sz="quarter" idx="11"/>
          </p:nvPr>
        </p:nvSpPr>
        <p:spPr/>
        <p:txBody>
          <a:bodyPr/>
          <a:lstStyle/>
          <a:p>
            <a:r>
              <a:rPr lang="en-US"/>
              <a:t>Laura Terrill</a:t>
            </a:r>
          </a:p>
        </p:txBody>
      </p:sp>
      <p:pic>
        <p:nvPicPr>
          <p:cNvPr id="6" name="Picture 5" descr="images-3.jpeg"/>
          <p:cNvPicPr>
            <a:picLocks noChangeAspect="1"/>
          </p:cNvPicPr>
          <p:nvPr/>
        </p:nvPicPr>
        <p:blipFill>
          <a:blip r:embed="rId2"/>
          <a:stretch>
            <a:fillRect/>
          </a:stretch>
        </p:blipFill>
        <p:spPr>
          <a:xfrm>
            <a:off x="5234754" y="3917747"/>
            <a:ext cx="2586442" cy="2203265"/>
          </a:xfrm>
          <a:prstGeom prst="rect">
            <a:avLst/>
          </a:prstGeom>
        </p:spPr>
      </p:pic>
      <p:sp>
        <p:nvSpPr>
          <p:cNvPr id="8" name="Title 1"/>
          <p:cNvSpPr txBox="1">
            <a:spLocks/>
          </p:cNvSpPr>
          <p:nvPr/>
        </p:nvSpPr>
        <p:spPr>
          <a:xfrm>
            <a:off x="431882" y="433904"/>
            <a:ext cx="8191500" cy="1209158"/>
          </a:xfrm>
          <a:prstGeom prst="rect">
            <a:avLst/>
          </a:prstGeom>
          <a:solidFill>
            <a:srgbClr val="49B2C2"/>
          </a:solidFill>
          <a:effectLst>
            <a:outerShdw blurRad="50800" dist="38100" dir="2700000">
              <a:srgbClr val="000000">
                <a:alpha val="43000"/>
              </a:srgbClr>
            </a:outerShdw>
          </a:effectLst>
        </p:spPr>
        <p:txBody>
          <a:bodyPr vert="horz" lIns="68580" tIns="34290" rIns="68580" bIns="34290" rtlCol="0" anchor="ctr">
            <a:normAutofit/>
          </a:bodyPr>
          <a:lstStyle>
            <a:lvl1pPr algn="l" defTabSz="914400" rtl="0" eaLnBrk="1" latinLnBrk="0" hangingPunct="1">
              <a:spcBef>
                <a:spcPct val="0"/>
              </a:spcBef>
              <a:buNone/>
              <a:defRPr sz="4400" b="1" kern="1200">
                <a:solidFill>
                  <a:schemeClr val="bg1"/>
                </a:solidFill>
                <a:latin typeface="+mj-lt"/>
                <a:ea typeface="+mj-ea"/>
                <a:cs typeface="+mj-cs"/>
              </a:defRPr>
            </a:lvl1pPr>
          </a:lstStyle>
          <a:p>
            <a:pPr algn="ctr"/>
            <a:r>
              <a:rPr lang="en-US" sz="3000" dirty="0">
                <a:latin typeface="Century Gothic" charset="0"/>
                <a:ea typeface="Century Gothic" charset="0"/>
                <a:cs typeface="Century Gothic" charset="0"/>
              </a:rPr>
              <a:t>Each </a:t>
            </a:r>
            <a:r>
              <a:rPr lang="en-US" sz="3500" dirty="0">
                <a:solidFill>
                  <a:schemeClr val="tx1"/>
                </a:solidFill>
                <a:latin typeface="Century Gothic" charset="0"/>
                <a:ea typeface="Century Gothic" charset="0"/>
                <a:cs typeface="Century Gothic" charset="0"/>
              </a:rPr>
              <a:t>LEARNING EPISODE</a:t>
            </a:r>
            <a:r>
              <a:rPr lang="en-US" sz="3500" dirty="0">
                <a:latin typeface="Century Gothic" charset="0"/>
                <a:ea typeface="Century Gothic" charset="0"/>
                <a:cs typeface="Century Gothic" charset="0"/>
              </a:rPr>
              <a:t> </a:t>
            </a:r>
            <a:r>
              <a:rPr lang="en-US" sz="3000" dirty="0">
                <a:latin typeface="Century Gothic" charset="0"/>
                <a:ea typeface="Century Gothic" charset="0"/>
                <a:cs typeface="Century Gothic" charset="0"/>
              </a:rPr>
              <a:t>is guided by a </a:t>
            </a:r>
          </a:p>
          <a:p>
            <a:pPr algn="ctr"/>
            <a:r>
              <a:rPr lang="en-US" sz="3500" dirty="0">
                <a:solidFill>
                  <a:schemeClr val="tx1"/>
                </a:solidFill>
                <a:latin typeface="Century Gothic" charset="0"/>
                <a:ea typeface="Century Gothic" charset="0"/>
                <a:cs typeface="Century Gothic" charset="0"/>
              </a:rPr>
              <a:t>KEY QUESTION</a:t>
            </a:r>
            <a:r>
              <a:rPr lang="en-US" sz="3500" dirty="0">
                <a:latin typeface="Century Gothic" charset="0"/>
                <a:ea typeface="Century Gothic" charset="0"/>
                <a:cs typeface="Century Gothic" charset="0"/>
              </a:rPr>
              <a:t>. </a:t>
            </a:r>
          </a:p>
        </p:txBody>
      </p:sp>
      <p:pic>
        <p:nvPicPr>
          <p:cNvPr id="2" name="Picture 1"/>
          <p:cNvPicPr>
            <a:picLocks noChangeAspect="1"/>
          </p:cNvPicPr>
          <p:nvPr/>
        </p:nvPicPr>
        <p:blipFill>
          <a:blip r:embed="rId3"/>
          <a:stretch>
            <a:fillRect/>
          </a:stretch>
        </p:blipFill>
        <p:spPr>
          <a:xfrm>
            <a:off x="1336018" y="3875062"/>
            <a:ext cx="2994600" cy="2245950"/>
          </a:xfrm>
          <a:prstGeom prst="rect">
            <a:avLst/>
          </a:prstGeom>
        </p:spPr>
      </p:pic>
    </p:spTree>
    <p:extLst>
      <p:ext uri="{BB962C8B-B14F-4D97-AF65-F5344CB8AC3E}">
        <p14:creationId xmlns:p14="http://schemas.microsoft.com/office/powerpoint/2010/main" val="163360498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Getting Started</a:t>
            </a:r>
          </a:p>
        </p:txBody>
      </p:sp>
      <p:pic>
        <p:nvPicPr>
          <p:cNvPr id="6" name="Content Placeholder 5" descr="unnamed.png"/>
          <p:cNvPicPr>
            <a:picLocks noGrp="1" noChangeAspect="1"/>
          </p:cNvPicPr>
          <p:nvPr>
            <p:ph sz="quarter" idx="1"/>
          </p:nvPr>
        </p:nvPicPr>
        <p:blipFill>
          <a:blip r:embed="rId2"/>
          <a:srcRect t="-5140" b="-5140"/>
          <a:stretch>
            <a:fillRect/>
          </a:stretch>
        </p:blipFill>
        <p:spPr/>
      </p:pic>
      <p:sp>
        <p:nvSpPr>
          <p:cNvPr id="7" name="Footer Placeholder 6"/>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117</a:t>
            </a:fld>
            <a:endParaRPr lang="en-US"/>
          </a:p>
        </p:txBody>
      </p:sp>
    </p:spTree>
    <p:extLst>
      <p:ext uri="{BB962C8B-B14F-4D97-AF65-F5344CB8AC3E}">
        <p14:creationId xmlns:p14="http://schemas.microsoft.com/office/powerpoint/2010/main" val="420488772"/>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nvPr>
        </p:nvGraphicFramePr>
        <p:xfrm>
          <a:off x="306463" y="1740547"/>
          <a:ext cx="8132064" cy="38562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a:stretch>
            <a:fillRect/>
          </a:stretch>
        </p:blipFill>
        <p:spPr>
          <a:xfrm>
            <a:off x="734291" y="346468"/>
            <a:ext cx="2951018" cy="2088923"/>
          </a:xfrm>
          <a:prstGeom prst="rect">
            <a:avLst/>
          </a:prstGeom>
        </p:spPr>
      </p:pic>
      <p:pic>
        <p:nvPicPr>
          <p:cNvPr id="5" name="Picture 4"/>
          <p:cNvPicPr>
            <a:picLocks noChangeAspect="1"/>
          </p:cNvPicPr>
          <p:nvPr/>
        </p:nvPicPr>
        <p:blipFill>
          <a:blip r:embed="rId8"/>
          <a:stretch>
            <a:fillRect/>
          </a:stretch>
        </p:blipFill>
        <p:spPr>
          <a:xfrm>
            <a:off x="4965700" y="497840"/>
            <a:ext cx="3001916" cy="2079105"/>
          </a:xfrm>
          <a:prstGeom prst="rect">
            <a:avLst/>
          </a:prstGeom>
        </p:spPr>
      </p:pic>
      <p:pic>
        <p:nvPicPr>
          <p:cNvPr id="6" name="Picture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652654" y="4570843"/>
            <a:ext cx="3186545" cy="2187075"/>
          </a:xfrm>
          <a:prstGeom prst="rect">
            <a:avLst/>
          </a:prstGeom>
        </p:spPr>
      </p:pic>
      <p:pic>
        <p:nvPicPr>
          <p:cNvPr id="7" name="Picture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26718" y="4843893"/>
            <a:ext cx="4138981" cy="1681461"/>
          </a:xfrm>
          <a:prstGeom prst="rect">
            <a:avLst/>
          </a:prstGeom>
        </p:spPr>
      </p:pic>
    </p:spTree>
    <p:extLst>
      <p:ext uri="{BB962C8B-B14F-4D97-AF65-F5344CB8AC3E}">
        <p14:creationId xmlns:p14="http://schemas.microsoft.com/office/powerpoint/2010/main" val="1933592374"/>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6034" y="1491003"/>
            <a:ext cx="3058583" cy="23749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8298" y="1328113"/>
            <a:ext cx="3345392" cy="346075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5636" y="3682546"/>
            <a:ext cx="4488284" cy="314415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70844" y="4610100"/>
            <a:ext cx="3073156" cy="2247900"/>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274" y="3175000"/>
            <a:ext cx="2426948" cy="3683000"/>
          </a:xfrm>
          <a:prstGeom prst="rect">
            <a:avLst/>
          </a:prstGeom>
        </p:spPr>
      </p:pic>
      <p:sp>
        <p:nvSpPr>
          <p:cNvPr id="7" name="Title 6"/>
          <p:cNvSpPr>
            <a:spLocks noGrp="1"/>
          </p:cNvSpPr>
          <p:nvPr>
            <p:ph type="title"/>
          </p:nvPr>
        </p:nvSpPr>
        <p:spPr>
          <a:xfrm>
            <a:off x="570181" y="165440"/>
            <a:ext cx="7886700" cy="1325563"/>
          </a:xfrm>
        </p:spPr>
        <p:txBody>
          <a:bodyPr/>
          <a:lstStyle/>
          <a:p>
            <a:r>
              <a:rPr lang="en-US"/>
              <a:t>What season do you prefer? Why? What do you do when it</a:t>
            </a:r>
            <a:r>
              <a:rPr lang="is-IS"/>
              <a:t>….</a:t>
            </a:r>
            <a:endParaRPr lang="en-US"/>
          </a:p>
        </p:txBody>
      </p:sp>
    </p:spTree>
    <p:extLst>
      <p:ext uri="{BB962C8B-B14F-4D97-AF65-F5344CB8AC3E}">
        <p14:creationId xmlns:p14="http://schemas.microsoft.com/office/powerpoint/2010/main" val="169997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Proficiency</a:t>
            </a:r>
          </a:p>
        </p:txBody>
      </p:sp>
      <p:pic>
        <p:nvPicPr>
          <p:cNvPr id="11" name="Picture 10"/>
          <p:cNvPicPr>
            <a:picLocks/>
          </p:cNvPicPr>
          <p:nvPr/>
        </p:nvPicPr>
        <p:blipFill rotWithShape="1">
          <a:blip r:embed="rId2">
            <a:extLst>
              <a:ext uri="{28A0092B-C50C-407E-A947-70E740481C1C}">
                <a14:useLocalDpi xmlns:a14="http://schemas.microsoft.com/office/drawing/2010/main" val="0"/>
              </a:ext>
            </a:extLst>
          </a:blip>
          <a:srcRect t="18948" r="4719" b="9352"/>
          <a:stretch/>
        </p:blipFill>
        <p:spPr>
          <a:xfrm>
            <a:off x="609600" y="2403545"/>
            <a:ext cx="3803904" cy="3388658"/>
          </a:xfrm>
          <a:prstGeom prst="rect">
            <a:avLst/>
          </a:prstGeom>
        </p:spPr>
      </p:pic>
      <p:sp>
        <p:nvSpPr>
          <p:cNvPr id="7" name="Content Placeholder 10"/>
          <p:cNvSpPr txBox="1">
            <a:spLocks/>
          </p:cNvSpPr>
          <p:nvPr/>
        </p:nvSpPr>
        <p:spPr>
          <a:xfrm>
            <a:off x="4749111" y="2317418"/>
            <a:ext cx="3919779" cy="3924872"/>
          </a:xfrm>
          <a:prstGeom prst="rect">
            <a:avLst/>
          </a:prstGeom>
          <a:ln>
            <a:solidFill>
              <a:schemeClr val="accent1"/>
            </a:solidFill>
          </a:ln>
        </p:spPr>
        <p:txBody>
          <a:bodyPr vert="horz">
            <a:noAutofit/>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Independent of specific classroom instruction</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Spontaneous</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Broad content and context</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Sustained performance across all the tasks and contexts for the level</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None/>
              <a:tabLst/>
              <a:defRPr/>
            </a:pPr>
            <a:endParaRPr kumimoji="0" lang="en-US" sz="2900" b="0" i="0" u="none" strike="noStrike" kern="1200" cap="none" spc="0" normalizeH="0" baseline="0" noProof="0">
              <a:ln>
                <a:noFill/>
              </a:ln>
              <a:solidFill>
                <a:schemeClr val="tx1"/>
              </a:solidFill>
              <a:effectLst/>
              <a:uLnTx/>
              <a:uFillTx/>
              <a:latin typeface="+mn-lt"/>
              <a:ea typeface="+mn-ea"/>
              <a:cs typeface="+mn-cs"/>
            </a:endParaRPr>
          </a:p>
        </p:txBody>
      </p:sp>
      <p:sp>
        <p:nvSpPr>
          <p:cNvPr id="9" name="Text Placeholder 9"/>
          <p:cNvSpPr txBox="1">
            <a:spLocks/>
          </p:cNvSpPr>
          <p:nvPr/>
        </p:nvSpPr>
        <p:spPr>
          <a:xfrm>
            <a:off x="4749112" y="1741155"/>
            <a:ext cx="3895937" cy="576262"/>
          </a:xfrm>
          <a:prstGeom prst="rect">
            <a:avLst/>
          </a:prstGeom>
          <a:solidFill>
            <a:schemeClr val="tx2"/>
          </a:solidFill>
          <a:ln>
            <a:solidFill>
              <a:schemeClr val="accent1"/>
            </a:solidFill>
          </a:ln>
        </p:spPr>
        <p:txBody>
          <a:bodyPr vert="horz" rtlCol="0" anchor="ctr">
            <a:normAutofit lnSpcReduction="10000"/>
          </a:bodyPr>
          <a:lstStyle/>
          <a:p>
            <a:pPr marL="0" marR="0" lvl="0" indent="0" algn="ctr" defTabSz="914400" rtl="0" eaLnBrk="1" fontAlgn="auto" latinLnBrk="0" hangingPunct="1">
              <a:lnSpc>
                <a:spcPct val="100000"/>
              </a:lnSpc>
              <a:spcBef>
                <a:spcPts val="700"/>
              </a:spcBef>
              <a:spcAft>
                <a:spcPts val="0"/>
              </a:spcAft>
              <a:buClr>
                <a:schemeClr val="accent2"/>
              </a:buClr>
              <a:buSzPct val="60000"/>
              <a:buFontTx/>
              <a:buNone/>
              <a:tabLst/>
              <a:defRPr/>
            </a:pPr>
            <a:r>
              <a:rPr kumimoji="0" lang="en-US" sz="3200" b="1" i="0" u="none" strike="noStrike" kern="1200" cap="none" spc="0" normalizeH="0" baseline="0" noProof="0">
                <a:ln>
                  <a:noFill/>
                </a:ln>
                <a:solidFill>
                  <a:srgbClr val="FFFFFF"/>
                </a:solidFill>
                <a:effectLst/>
                <a:uLnTx/>
                <a:uFillTx/>
                <a:latin typeface="+mn-lt"/>
                <a:ea typeface="+mn-ea"/>
                <a:cs typeface="+mn-cs"/>
              </a:rPr>
              <a:t>Proficiency</a:t>
            </a:r>
          </a:p>
        </p:txBody>
      </p:sp>
      <p:sp>
        <p:nvSpPr>
          <p:cNvPr id="10" name="Footer Placeholder 9"/>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12</a:t>
            </a:fld>
            <a:endParaRPr lang="en-US"/>
          </a:p>
        </p:txBody>
      </p:sp>
    </p:spTree>
    <p:extLst>
      <p:ext uri="{BB962C8B-B14F-4D97-AF65-F5344CB8AC3E}">
        <p14:creationId xmlns:p14="http://schemas.microsoft.com/office/powerpoint/2010/main" val="197298518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89351" y="1660273"/>
            <a:ext cx="5225824" cy="4424842"/>
          </a:xfrm>
        </p:spPr>
      </p:pic>
      <p:sp>
        <p:nvSpPr>
          <p:cNvPr id="9" name="TextBox 8"/>
          <p:cNvSpPr txBox="1"/>
          <p:nvPr/>
        </p:nvSpPr>
        <p:spPr>
          <a:xfrm>
            <a:off x="685800" y="6085115"/>
            <a:ext cx="8458200" cy="646331"/>
          </a:xfrm>
          <a:prstGeom prst="rect">
            <a:avLst/>
          </a:prstGeom>
          <a:noFill/>
        </p:spPr>
        <p:txBody>
          <a:bodyPr wrap="square" rtlCol="0">
            <a:spAutoFit/>
          </a:bodyPr>
          <a:lstStyle/>
          <a:p>
            <a:pPr algn="r"/>
            <a:r>
              <a:rPr lang="en-US"/>
              <a:t>http://www.meteofrance.gp/previsions-meteo-antilles-guyane/temps-pour-les-prochains-jours/martinique/972</a:t>
            </a:r>
          </a:p>
        </p:txBody>
      </p:sp>
      <p:sp>
        <p:nvSpPr>
          <p:cNvPr id="10" name="Title 9"/>
          <p:cNvSpPr>
            <a:spLocks noGrp="1"/>
          </p:cNvSpPr>
          <p:nvPr>
            <p:ph type="title"/>
          </p:nvPr>
        </p:nvSpPr>
        <p:spPr>
          <a:xfrm>
            <a:off x="685800" y="334710"/>
            <a:ext cx="7886700" cy="1325563"/>
          </a:xfrm>
        </p:spPr>
        <p:txBody>
          <a:bodyPr>
            <a:normAutofit fontScale="90000"/>
          </a:bodyPr>
          <a:lstStyle/>
          <a:p>
            <a:r>
              <a:rPr lang="en-US"/>
              <a:t>Do you want to go? Why or why not? What are you going to do there? </a:t>
            </a:r>
          </a:p>
        </p:txBody>
      </p:sp>
    </p:spTree>
    <p:extLst>
      <p:ext uri="{BB962C8B-B14F-4D97-AF65-F5344CB8AC3E}">
        <p14:creationId xmlns:p14="http://schemas.microsoft.com/office/powerpoint/2010/main" val="99758918"/>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22814" y="1779814"/>
            <a:ext cx="5078186" cy="5078186"/>
          </a:xfrm>
          <a:prstGeom prst="rect">
            <a:avLst/>
          </a:prstGeom>
        </p:spPr>
      </p:pic>
      <p:sp>
        <p:nvSpPr>
          <p:cNvPr id="3" name="Title 2"/>
          <p:cNvSpPr>
            <a:spLocks noGrp="1"/>
          </p:cNvSpPr>
          <p:nvPr>
            <p:ph type="title"/>
          </p:nvPr>
        </p:nvSpPr>
        <p:spPr/>
        <p:txBody>
          <a:bodyPr>
            <a:normAutofit fontScale="90000"/>
          </a:bodyPr>
          <a:lstStyle/>
          <a:p>
            <a:r>
              <a:rPr lang="en-US"/>
              <a:t>How many weeks of vacation do you have? Do you want? Your mom? Dad? Where do you want to live? </a:t>
            </a:r>
          </a:p>
        </p:txBody>
      </p:sp>
    </p:spTree>
    <p:extLst>
      <p:ext uri="{BB962C8B-B14F-4D97-AF65-F5344CB8AC3E}">
        <p14:creationId xmlns:p14="http://schemas.microsoft.com/office/powerpoint/2010/main" val="1610890166"/>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66685" y="366486"/>
            <a:ext cx="6223000" cy="6223000"/>
          </a:xfrm>
          <a:prstGeom prst="rect">
            <a:avLst/>
          </a:prstGeom>
        </p:spPr>
      </p:pic>
    </p:spTree>
    <p:extLst>
      <p:ext uri="{BB962C8B-B14F-4D97-AF65-F5344CB8AC3E}">
        <p14:creationId xmlns:p14="http://schemas.microsoft.com/office/powerpoint/2010/main" val="904682233"/>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91884" y="2238827"/>
            <a:ext cx="3445329" cy="3445329"/>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6451" y="2122714"/>
            <a:ext cx="4285706" cy="3937000"/>
          </a:xfrm>
          <a:prstGeom prst="rect">
            <a:avLst/>
          </a:prstGeom>
        </p:spPr>
      </p:pic>
      <p:sp>
        <p:nvSpPr>
          <p:cNvPr id="4" name="Title 3"/>
          <p:cNvSpPr>
            <a:spLocks noGrp="1"/>
          </p:cNvSpPr>
          <p:nvPr>
            <p:ph type="title"/>
          </p:nvPr>
        </p:nvSpPr>
        <p:spPr/>
        <p:txBody>
          <a:bodyPr>
            <a:noAutofit/>
          </a:bodyPr>
          <a:lstStyle/>
          <a:p>
            <a:r>
              <a:rPr lang="en-US" sz="3200"/>
              <a:t>Interpersonal – Have a conversation that works in various words. </a:t>
            </a:r>
            <a:br>
              <a:rPr lang="en-US" sz="3200"/>
            </a:br>
            <a:r>
              <a:rPr lang="en-US" sz="3200"/>
              <a:t>Presentational – Write about your vacation based on words seen here. </a:t>
            </a:r>
          </a:p>
        </p:txBody>
      </p:sp>
    </p:spTree>
    <p:extLst>
      <p:ext uri="{BB962C8B-B14F-4D97-AF65-F5344CB8AC3E}">
        <p14:creationId xmlns:p14="http://schemas.microsoft.com/office/powerpoint/2010/main" val="81006927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25120"/>
            <a:ext cx="2886710" cy="3149600"/>
          </a:xfrm>
        </p:spPr>
        <p:txBody>
          <a:bodyPr>
            <a:normAutofit/>
          </a:bodyPr>
          <a:lstStyle/>
          <a:p>
            <a:r>
              <a:rPr lang="en-US" sz="3200"/>
              <a:t>Use master list to make personal list</a:t>
            </a:r>
          </a:p>
        </p:txBody>
      </p:sp>
      <p:pic>
        <p:nvPicPr>
          <p:cNvPr id="4" name="Picture 3"/>
          <p:cNvPicPr>
            <a:picLocks noChangeAspect="1"/>
          </p:cNvPicPr>
          <p:nvPr/>
        </p:nvPicPr>
        <p:blipFill>
          <a:blip r:embed="rId2"/>
          <a:stretch>
            <a:fillRect/>
          </a:stretch>
        </p:blipFill>
        <p:spPr>
          <a:xfrm>
            <a:off x="3957516" y="0"/>
            <a:ext cx="4846346" cy="6858000"/>
          </a:xfrm>
          <a:prstGeom prst="rect">
            <a:avLst/>
          </a:prstGeom>
        </p:spPr>
      </p:pic>
    </p:spTree>
    <p:extLst>
      <p:ext uri="{BB962C8B-B14F-4D97-AF65-F5344CB8AC3E}">
        <p14:creationId xmlns:p14="http://schemas.microsoft.com/office/powerpoint/2010/main" val="577639965"/>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3000" y="0"/>
            <a:ext cx="4295027" cy="6858000"/>
          </a:xfrm>
          <a:prstGeom prst="rect">
            <a:avLst/>
          </a:prstGeom>
        </p:spPr>
      </p:pic>
    </p:spTree>
    <p:extLst>
      <p:ext uri="{BB962C8B-B14F-4D97-AF65-F5344CB8AC3E}">
        <p14:creationId xmlns:p14="http://schemas.microsoft.com/office/powerpoint/2010/main" val="1768807315"/>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Où va cette personne?</a:t>
            </a:r>
          </a:p>
        </p:txBody>
      </p:sp>
      <p:sp>
        <p:nvSpPr>
          <p:cNvPr id="3" name="Content Placeholder 2"/>
          <p:cNvSpPr>
            <a:spLocks noGrp="1"/>
          </p:cNvSpPr>
          <p:nvPr>
            <p:ph idx="1"/>
          </p:nvPr>
        </p:nvSpPr>
        <p:spPr/>
        <p:txBody>
          <a:bodyPr>
            <a:normAutofit fontScale="85000" lnSpcReduction="20000"/>
          </a:bodyPr>
          <a:lstStyle/>
          <a:p>
            <a:pPr marL="0" indent="0">
              <a:buNone/>
            </a:pPr>
            <a:r>
              <a:rPr lang="en-US"/>
              <a:t>Vêtements :</a:t>
            </a:r>
          </a:p>
          <a:p>
            <a:r>
              <a:rPr lang="en-US"/>
              <a:t>Combinaison ou duo blouson respirant imperméable avec pantalon matelassé (style Gore Tex)</a:t>
            </a:r>
          </a:p>
          <a:p>
            <a:r>
              <a:rPr lang="en-US"/>
              <a:t>Pull en laine et veste polaire, col roulé</a:t>
            </a:r>
          </a:p>
          <a:p>
            <a:r>
              <a:rPr lang="en-US"/>
              <a:t>Gants ou moufles pour skier et pour sortir en station</a:t>
            </a:r>
          </a:p>
          <a:p>
            <a:r>
              <a:rPr lang="en-US"/>
              <a:t>Bonnet, bandeau, cache-oreilles</a:t>
            </a:r>
          </a:p>
          <a:p>
            <a:r>
              <a:rPr lang="en-US"/>
              <a:t>Une écharpe</a:t>
            </a:r>
          </a:p>
          <a:p>
            <a:r>
              <a:rPr lang="en-US"/>
              <a:t>Un sac à dos pour le pique-nique sur les pistes.</a:t>
            </a:r>
          </a:p>
          <a:p>
            <a:r>
              <a:rPr lang="en-US"/>
              <a:t>Pantalon, sweat</a:t>
            </a:r>
          </a:p>
          <a:p>
            <a:r>
              <a:rPr lang="en-US"/>
              <a:t>Tee-shirts à manches longues</a:t>
            </a:r>
          </a:p>
          <a:p>
            <a:r>
              <a:rPr lang="en-US"/>
              <a:t>Gandes chaussettes en laine, sous-vêtements thermolactyl pour le haut et le bas (on évite le coton qui retient l'humidité)</a:t>
            </a:r>
          </a:p>
          <a:p>
            <a:r>
              <a:rPr lang="en-US"/>
              <a:t>Pyjama</a:t>
            </a:r>
          </a:p>
          <a:p>
            <a:r>
              <a:rPr lang="en-US"/>
              <a:t>Maillot de bain </a:t>
            </a:r>
          </a:p>
          <a:p>
            <a:endParaRPr lang="en-US"/>
          </a:p>
        </p:txBody>
      </p:sp>
      <p:sp>
        <p:nvSpPr>
          <p:cNvPr id="4" name="TextBox 3"/>
          <p:cNvSpPr txBox="1"/>
          <p:nvPr/>
        </p:nvSpPr>
        <p:spPr>
          <a:xfrm>
            <a:off x="2072641" y="6311899"/>
            <a:ext cx="7071359" cy="369332"/>
          </a:xfrm>
          <a:prstGeom prst="rect">
            <a:avLst/>
          </a:prstGeom>
          <a:noFill/>
        </p:spPr>
        <p:txBody>
          <a:bodyPr wrap="none" rtlCol="0">
            <a:spAutoFit/>
          </a:bodyPr>
          <a:lstStyle/>
          <a:p>
            <a:r>
              <a:rPr lang="en-US"/>
              <a:t>https://www.abritel.fr/info/guide/idees/vacances-montagne/checklist-ski</a:t>
            </a:r>
          </a:p>
        </p:txBody>
      </p:sp>
    </p:spTree>
    <p:extLst>
      <p:ext uri="{BB962C8B-B14F-4D97-AF65-F5344CB8AC3E}">
        <p14:creationId xmlns:p14="http://schemas.microsoft.com/office/powerpoint/2010/main" val="728417784"/>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3900" y="1333500"/>
            <a:ext cx="5156200" cy="4191000"/>
          </a:xfrm>
          <a:prstGeom prst="rect">
            <a:avLst/>
          </a:prstGeom>
        </p:spPr>
      </p:pic>
    </p:spTree>
    <p:extLst>
      <p:ext uri="{BB962C8B-B14F-4D97-AF65-F5344CB8AC3E}">
        <p14:creationId xmlns:p14="http://schemas.microsoft.com/office/powerpoint/2010/main" val="18609077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4" name="Footer Placeholder 2"/>
          <p:cNvSpPr>
            <a:spLocks noGrp="1"/>
          </p:cNvSpPr>
          <p:nvPr>
            <p:ph type="ftr" sz="quarter" idx="11"/>
          </p:nvPr>
        </p:nvSpPr>
        <p:spPr bwMode="auto">
          <a:xfrm>
            <a:off x="150813" y="6492875"/>
            <a:ext cx="6483350" cy="365125"/>
          </a:xfrm>
          <a:noFill/>
          <a:ln>
            <a:miter lim="800000"/>
            <a:headEnd/>
            <a:tailEnd/>
          </a:ln>
        </p:spPr>
        <p:txBody>
          <a:bodyPr wrap="square" lIns="91440" tIns="45720" rIns="91440" bIns="45720" numCol="1" anchor="t" anchorCtr="0" compatLnSpc="1">
            <a:prstTxWarp prst="textNoShape">
              <a:avLst/>
            </a:prstTxWarp>
          </a:bodyPr>
          <a:lstStyle/>
          <a:p>
            <a:r>
              <a:rPr lang="en-US">
                <a:latin typeface="Arial" pitchFamily="-101" charset="0"/>
                <a:ea typeface="ＭＳ Ｐゴシック" pitchFamily="-101" charset="-128"/>
                <a:cs typeface="ＭＳ Ｐゴシック" pitchFamily="-101" charset="-128"/>
              </a:rPr>
              <a:t>Laura Terrill</a:t>
            </a:r>
          </a:p>
        </p:txBody>
      </p:sp>
      <p:graphicFrame>
        <p:nvGraphicFramePr>
          <p:cNvPr id="20" name="Diagram 19"/>
          <p:cNvGraphicFramePr/>
          <p:nvPr>
            <p:extLst>
              <p:ext uri="{D42A27DB-BD31-4B8C-83A1-F6EECF244321}">
                <p14:modId xmlns:p14="http://schemas.microsoft.com/office/powerpoint/2010/main" val="271245316"/>
              </p:ext>
            </p:extLst>
          </p:nvPr>
        </p:nvGraphicFramePr>
        <p:xfrm>
          <a:off x="87320" y="1124929"/>
          <a:ext cx="7750532" cy="50979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1" name="Picture 20"/>
          <p:cNvPicPr>
            <a:picLocks/>
          </p:cNvPicPr>
          <p:nvPr/>
        </p:nvPicPr>
        <p:blipFill>
          <a:blip r:embed="rId8"/>
          <a:srcRect/>
          <a:stretch>
            <a:fillRect/>
          </a:stretch>
        </p:blipFill>
        <p:spPr bwMode="auto">
          <a:xfrm>
            <a:off x="1574792" y="5321010"/>
            <a:ext cx="904875" cy="900113"/>
          </a:xfrm>
          <a:prstGeom prst="rect">
            <a:avLst/>
          </a:prstGeom>
          <a:noFill/>
          <a:ln w="9525">
            <a:noFill/>
            <a:miter lim="800000"/>
            <a:headEnd/>
            <a:tailEnd/>
          </a:ln>
        </p:spPr>
      </p:pic>
      <p:pic>
        <p:nvPicPr>
          <p:cNvPr id="22" name="Picture 21"/>
          <p:cNvPicPr>
            <a:picLocks/>
          </p:cNvPicPr>
          <p:nvPr/>
        </p:nvPicPr>
        <p:blipFill>
          <a:blip r:embed="rId9"/>
          <a:srcRect/>
          <a:stretch>
            <a:fillRect/>
          </a:stretch>
        </p:blipFill>
        <p:spPr bwMode="auto">
          <a:xfrm>
            <a:off x="2412992" y="4482810"/>
            <a:ext cx="1344613" cy="1330325"/>
          </a:xfrm>
          <a:prstGeom prst="rect">
            <a:avLst/>
          </a:prstGeom>
          <a:noFill/>
          <a:ln w="9525">
            <a:noFill/>
            <a:miter lim="800000"/>
            <a:headEnd/>
            <a:tailEnd/>
          </a:ln>
        </p:spPr>
      </p:pic>
      <p:pic>
        <p:nvPicPr>
          <p:cNvPr id="23" name="Picture 22"/>
          <p:cNvPicPr>
            <a:picLocks/>
          </p:cNvPicPr>
          <p:nvPr/>
        </p:nvPicPr>
        <p:blipFill>
          <a:blip r:embed="rId10"/>
          <a:srcRect/>
          <a:stretch>
            <a:fillRect/>
          </a:stretch>
        </p:blipFill>
        <p:spPr bwMode="auto">
          <a:xfrm>
            <a:off x="3936992" y="3797010"/>
            <a:ext cx="1087438" cy="1060450"/>
          </a:xfrm>
          <a:prstGeom prst="rect">
            <a:avLst/>
          </a:prstGeom>
          <a:noFill/>
          <a:ln w="9525">
            <a:noFill/>
            <a:miter lim="800000"/>
            <a:headEnd/>
            <a:tailEnd/>
          </a:ln>
        </p:spPr>
      </p:pic>
      <p:pic>
        <p:nvPicPr>
          <p:cNvPr id="24" name="Picture 23"/>
          <p:cNvPicPr>
            <a:picLocks/>
          </p:cNvPicPr>
          <p:nvPr/>
        </p:nvPicPr>
        <p:blipFill>
          <a:blip r:embed="rId11"/>
          <a:srcRect/>
          <a:stretch>
            <a:fillRect/>
          </a:stretch>
        </p:blipFill>
        <p:spPr bwMode="auto">
          <a:xfrm>
            <a:off x="6745280" y="2882610"/>
            <a:ext cx="996950" cy="1268413"/>
          </a:xfrm>
          <a:prstGeom prst="rect">
            <a:avLst/>
          </a:prstGeom>
          <a:noFill/>
          <a:ln w="9525">
            <a:noFill/>
            <a:miter lim="800000"/>
            <a:headEnd/>
            <a:tailEnd/>
          </a:ln>
        </p:spPr>
      </p:pic>
      <p:pic>
        <p:nvPicPr>
          <p:cNvPr id="6" name="Picture 5"/>
          <p:cNvPicPr>
            <a:picLocks/>
          </p:cNvPicPr>
          <p:nvPr/>
        </p:nvPicPr>
        <p:blipFill>
          <a:blip r:embed="rId12"/>
          <a:srcRect/>
          <a:stretch>
            <a:fillRect/>
          </a:stretch>
        </p:blipFill>
        <p:spPr bwMode="auto">
          <a:xfrm>
            <a:off x="5232392" y="3339810"/>
            <a:ext cx="933450" cy="1204913"/>
          </a:xfrm>
          <a:prstGeom prst="rect">
            <a:avLst/>
          </a:prstGeom>
          <a:noFill/>
          <a:ln w="9525">
            <a:noFill/>
            <a:miter lim="800000"/>
            <a:headEnd/>
            <a:tailEnd/>
          </a:ln>
        </p:spPr>
      </p:pic>
      <p:pic>
        <p:nvPicPr>
          <p:cNvPr id="10" name="Picture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245662" y="1147078"/>
            <a:ext cx="1875587" cy="1281651"/>
          </a:xfrm>
          <a:prstGeom prst="rect">
            <a:avLst/>
          </a:prstGeom>
        </p:spPr>
      </p:pic>
      <p:sp>
        <p:nvSpPr>
          <p:cNvPr id="70658" name="Title 1"/>
          <p:cNvSpPr>
            <a:spLocks noGrp="1"/>
          </p:cNvSpPr>
          <p:nvPr>
            <p:ph type="title"/>
          </p:nvPr>
        </p:nvSpPr>
        <p:spPr>
          <a:xfrm>
            <a:off x="0" y="0"/>
            <a:ext cx="9144000" cy="854949"/>
          </a:xfrm>
          <a:solidFill>
            <a:schemeClr val="accent1"/>
          </a:solidFill>
        </p:spPr>
        <p:txBody>
          <a:bodyPr/>
          <a:lstStyle/>
          <a:p>
            <a:pPr algn="ctr"/>
            <a:r>
              <a:rPr lang="en-US" sz="3200" smtClean="0">
                <a:solidFill>
                  <a:schemeClr val="tx1"/>
                </a:solidFill>
                <a:ea typeface="ＭＳ Ｐゴシック" pitchFamily="-101" charset="-128"/>
                <a:cs typeface="ＭＳ Ｐゴシック" pitchFamily="-101" charset="-128"/>
              </a:rPr>
              <a:t>CONTINUOUS GROWTH TOWARD PROFICIENCY</a:t>
            </a:r>
          </a:p>
        </p:txBody>
      </p:sp>
      <p:sp>
        <p:nvSpPr>
          <p:cNvPr id="2" name="Slide Number Placeholder 1"/>
          <p:cNvSpPr>
            <a:spLocks noGrp="1"/>
          </p:cNvSpPr>
          <p:nvPr>
            <p:ph type="sldNum" sz="quarter" idx="12"/>
          </p:nvPr>
        </p:nvSpPr>
        <p:spPr/>
        <p:txBody>
          <a:bodyPr/>
          <a:lstStyle/>
          <a:p>
            <a:fld id="{74C2F60E-34D8-DD42-93FD-7BD7AE432328}" type="slidenum">
              <a:rPr lang="en-US"/>
              <a:pPr/>
              <a:t>13</a:t>
            </a:fld>
            <a:endParaRPr lang="en-US"/>
          </a:p>
        </p:txBody>
      </p:sp>
    </p:spTree>
    <p:extLst>
      <p:ext uri="{BB962C8B-B14F-4D97-AF65-F5344CB8AC3E}">
        <p14:creationId xmlns:p14="http://schemas.microsoft.com/office/powerpoint/2010/main" val="1509636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5" name="Title 30"/>
          <p:cNvSpPr>
            <a:spLocks noGrp="1"/>
          </p:cNvSpPr>
          <p:nvPr>
            <p:ph type="title"/>
          </p:nvPr>
        </p:nvSpPr>
        <p:spPr>
          <a:xfrm>
            <a:off x="520692" y="188159"/>
            <a:ext cx="8978901" cy="1081915"/>
          </a:xfrm>
        </p:spPr>
        <p:txBody>
          <a:bodyPr/>
          <a:lstStyle/>
          <a:p>
            <a:r>
              <a:rPr lang="en-US">
                <a:solidFill>
                  <a:schemeClr val="tx1"/>
                </a:solidFill>
                <a:ea typeface="ＭＳ Ｐゴシック" pitchFamily="-84" charset="-128"/>
                <a:cs typeface="ＭＳ Ｐゴシック" pitchFamily="-84" charset="-128"/>
              </a:rPr>
              <a:t>ACTFL – Proficiency</a:t>
            </a:r>
          </a:p>
        </p:txBody>
      </p:sp>
      <p:pic>
        <p:nvPicPr>
          <p:cNvPr id="237571" name="Picture 3" descr="NA02343_[1]"/>
          <p:cNvPicPr>
            <a:picLocks noGrp="1" noChangeAspect="1" noChangeArrowheads="1"/>
          </p:cNvPicPr>
          <p:nvPr>
            <p:ph idx="1"/>
          </p:nvPr>
        </p:nvPicPr>
        <p:blipFill>
          <a:blip r:embed="rId3"/>
          <a:srcRect/>
          <a:stretch>
            <a:fillRect/>
          </a:stretch>
        </p:blipFill>
        <p:spPr>
          <a:xfrm>
            <a:off x="2643418" y="2160278"/>
            <a:ext cx="3302650" cy="4224528"/>
          </a:xfrm>
          <a:effectLst>
            <a:outerShdw blurRad="63500" algn="ctr" rotWithShape="0">
              <a:schemeClr val="bg2">
                <a:alpha val="75000"/>
              </a:schemeClr>
            </a:outerShdw>
          </a:effectLst>
        </p:spPr>
      </p:pic>
      <p:sp>
        <p:nvSpPr>
          <p:cNvPr id="9" name="Footer Placeholder 8"/>
          <p:cNvSpPr>
            <a:spLocks noGrp="1"/>
          </p:cNvSpPr>
          <p:nvPr>
            <p:ph type="ftr" sz="quarter" idx="11"/>
          </p:nvPr>
        </p:nvSpPr>
        <p:spPr>
          <a:xfrm>
            <a:off x="338636" y="6292243"/>
            <a:ext cx="6483240" cy="365125"/>
          </a:xfrm>
        </p:spPr>
        <p:txBody>
          <a:bodyPr/>
          <a:lstStyle/>
          <a:p>
            <a:r>
              <a:rPr lang="en-US" smtClean="0"/>
              <a:t>Laura Terrill</a:t>
            </a:r>
            <a:endParaRPr lang="en-US" dirty="0"/>
          </a:p>
        </p:txBody>
      </p:sp>
      <p:sp>
        <p:nvSpPr>
          <p:cNvPr id="15" name="TextBox 14"/>
          <p:cNvSpPr txBox="1">
            <a:spLocks noChangeArrowheads="1"/>
          </p:cNvSpPr>
          <p:nvPr/>
        </p:nvSpPr>
        <p:spPr bwMode="auto">
          <a:xfrm>
            <a:off x="205552" y="4278481"/>
            <a:ext cx="2985882" cy="1015663"/>
          </a:xfrm>
          <a:prstGeom prst="rect">
            <a:avLst/>
          </a:prstGeom>
          <a:noFill/>
          <a:ln w="9525">
            <a:noFill/>
            <a:miter lim="800000"/>
            <a:headEnd/>
            <a:tailEnd/>
          </a:ln>
        </p:spPr>
        <p:txBody>
          <a:bodyPr wrap="none">
            <a:prstTxWarp prst="textNoShape">
              <a:avLst/>
            </a:prstTxWarp>
            <a:spAutoFit/>
          </a:bodyPr>
          <a:lstStyle/>
          <a:p>
            <a:r>
              <a:rPr lang="en-US" sz="2000">
                <a:solidFill>
                  <a:schemeClr val="accent6"/>
                </a:solidFill>
                <a:ea typeface="Cambria" pitchFamily="-84" charset="0"/>
                <a:cs typeface="Cambria" pitchFamily="-84" charset="0"/>
              </a:rPr>
              <a:t>Roots: </a:t>
            </a:r>
            <a:r>
              <a:rPr lang="en-US" sz="2000">
                <a:ea typeface="Cambria" pitchFamily="-84" charset="0"/>
                <a:cs typeface="Cambria" pitchFamily="-84" charset="0"/>
              </a:rPr>
              <a:t>Content &amp; Contexts</a:t>
            </a:r>
          </a:p>
          <a:p>
            <a:pPr marL="273050" lvl="1" indent="273050">
              <a:buFont typeface="Arial" pitchFamily="-84" charset="0"/>
              <a:buChar char="•"/>
            </a:pPr>
            <a:r>
              <a:rPr lang="en-US" sz="2000">
                <a:ea typeface="Cambria" pitchFamily="-84" charset="0"/>
                <a:cs typeface="Cambria" pitchFamily="-84" charset="0"/>
              </a:rPr>
              <a:t>Topics</a:t>
            </a:r>
          </a:p>
          <a:p>
            <a:pPr marL="273050" lvl="1" indent="273050">
              <a:buFont typeface="Arial" pitchFamily="-84" charset="0"/>
              <a:buChar char="•"/>
            </a:pPr>
            <a:r>
              <a:rPr lang="en-US" sz="2000">
                <a:ea typeface="Cambria" pitchFamily="-84" charset="0"/>
                <a:cs typeface="Cambria" pitchFamily="-84" charset="0"/>
              </a:rPr>
              <a:t>Social Situations</a:t>
            </a:r>
          </a:p>
        </p:txBody>
      </p:sp>
      <p:sp>
        <p:nvSpPr>
          <p:cNvPr id="16" name="TextBox 15"/>
          <p:cNvSpPr txBox="1"/>
          <p:nvPr/>
        </p:nvSpPr>
        <p:spPr>
          <a:xfrm>
            <a:off x="5779911" y="4273800"/>
            <a:ext cx="2965555" cy="1938992"/>
          </a:xfrm>
          <a:prstGeom prst="rect">
            <a:avLst/>
          </a:prstGeom>
          <a:noFill/>
        </p:spPr>
        <p:txBody>
          <a:bodyPr wrap="none">
            <a:spAutoFit/>
          </a:bodyPr>
          <a:lstStyle/>
          <a:p>
            <a:pPr>
              <a:defRPr/>
            </a:pPr>
            <a:r>
              <a:rPr lang="en-US" sz="2000">
                <a:solidFill>
                  <a:schemeClr val="accent6"/>
                </a:solidFill>
                <a:cs typeface="Cambria"/>
              </a:rPr>
              <a:t>Trunk: </a:t>
            </a:r>
            <a:r>
              <a:rPr lang="en-US" sz="2000">
                <a:cs typeface="Cambria"/>
              </a:rPr>
              <a:t>Functions</a:t>
            </a:r>
          </a:p>
          <a:p>
            <a:pPr marL="91440" indent="182880">
              <a:buFont typeface="Arial"/>
              <a:buChar char="•"/>
              <a:defRPr/>
            </a:pPr>
            <a:r>
              <a:rPr lang="en-US" sz="2000">
                <a:cs typeface="Cambria"/>
              </a:rPr>
              <a:t>Ask &amp; answer questions</a:t>
            </a:r>
          </a:p>
          <a:p>
            <a:pPr marL="91440" indent="182880">
              <a:buFont typeface="Arial"/>
              <a:buChar char="•"/>
              <a:defRPr/>
            </a:pPr>
            <a:r>
              <a:rPr lang="en-US" sz="2000">
                <a:cs typeface="Cambria"/>
              </a:rPr>
              <a:t>Describe</a:t>
            </a:r>
          </a:p>
          <a:p>
            <a:pPr marL="91440" indent="182880">
              <a:buFont typeface="Arial"/>
              <a:buChar char="•"/>
              <a:defRPr/>
            </a:pPr>
            <a:r>
              <a:rPr lang="en-US" sz="2000">
                <a:cs typeface="Cambria"/>
              </a:rPr>
              <a:t>Compare &amp; contrast</a:t>
            </a:r>
          </a:p>
          <a:p>
            <a:pPr marL="91440" indent="182880">
              <a:buFont typeface="Arial"/>
              <a:buChar char="•"/>
              <a:defRPr/>
            </a:pPr>
            <a:r>
              <a:rPr lang="en-US" sz="2000">
                <a:cs typeface="Cambria"/>
              </a:rPr>
              <a:t>Narrate &amp; describe</a:t>
            </a:r>
          </a:p>
          <a:p>
            <a:pPr marL="91440" indent="182880">
              <a:buFont typeface="Arial"/>
              <a:buChar char="•"/>
              <a:defRPr/>
            </a:pPr>
            <a:r>
              <a:rPr lang="en-US" sz="2000">
                <a:cs typeface="Cambria"/>
              </a:rPr>
              <a:t>Support an opinion</a:t>
            </a:r>
          </a:p>
        </p:txBody>
      </p:sp>
      <p:sp>
        <p:nvSpPr>
          <p:cNvPr id="17" name="TextBox 16"/>
          <p:cNvSpPr txBox="1">
            <a:spLocks noChangeArrowheads="1"/>
          </p:cNvSpPr>
          <p:nvPr/>
        </p:nvSpPr>
        <p:spPr bwMode="auto">
          <a:xfrm>
            <a:off x="6019800" y="1456602"/>
            <a:ext cx="2668588" cy="2554545"/>
          </a:xfrm>
          <a:prstGeom prst="rect">
            <a:avLst/>
          </a:prstGeom>
          <a:noFill/>
          <a:ln w="9525">
            <a:noFill/>
            <a:miter lim="800000"/>
            <a:headEnd/>
            <a:tailEnd/>
          </a:ln>
        </p:spPr>
        <p:txBody>
          <a:bodyPr>
            <a:prstTxWarp prst="textNoShape">
              <a:avLst/>
            </a:prstTxWarp>
            <a:spAutoFit/>
          </a:bodyPr>
          <a:lstStyle/>
          <a:p>
            <a:r>
              <a:rPr lang="en-US" sz="2000">
                <a:solidFill>
                  <a:schemeClr val="accent6"/>
                </a:solidFill>
                <a:ea typeface="Cambria" pitchFamily="-84" charset="0"/>
                <a:cs typeface="Cambria" pitchFamily="-84" charset="0"/>
              </a:rPr>
              <a:t>Leaves: </a:t>
            </a:r>
            <a:r>
              <a:rPr lang="en-US" sz="2000">
                <a:ea typeface="Cambria" pitchFamily="-84" charset="0"/>
                <a:cs typeface="Cambria" pitchFamily="-84" charset="0"/>
              </a:rPr>
              <a:t>Accuracy</a:t>
            </a:r>
          </a:p>
          <a:p>
            <a:pPr marL="273050" lvl="1" indent="-182563">
              <a:buFont typeface="Arial" pitchFamily="-84" charset="0"/>
              <a:buChar char="•"/>
            </a:pPr>
            <a:r>
              <a:rPr lang="en-US" sz="2000">
                <a:ea typeface="Cambria" pitchFamily="-84" charset="0"/>
                <a:cs typeface="Cambria" pitchFamily="-84" charset="0"/>
              </a:rPr>
              <a:t>Pronunciation</a:t>
            </a:r>
          </a:p>
          <a:p>
            <a:pPr marL="273050" lvl="1" indent="-182563">
              <a:buFont typeface="Arial" pitchFamily="-84" charset="0"/>
              <a:buChar char="•"/>
            </a:pPr>
            <a:r>
              <a:rPr lang="en-US" sz="2000">
                <a:ea typeface="Cambria" pitchFamily="-84" charset="0"/>
                <a:cs typeface="Cambria" pitchFamily="-84" charset="0"/>
              </a:rPr>
              <a:t>Grammar</a:t>
            </a:r>
          </a:p>
          <a:p>
            <a:pPr marL="273050" lvl="1" indent="-182563">
              <a:buFont typeface="Arial" pitchFamily="-84" charset="0"/>
              <a:buChar char="•"/>
            </a:pPr>
            <a:r>
              <a:rPr lang="en-US" sz="2000">
                <a:ea typeface="Cambria" pitchFamily="-84" charset="0"/>
                <a:cs typeface="Cambria" pitchFamily="-84" charset="0"/>
              </a:rPr>
              <a:t>Vocabulary</a:t>
            </a:r>
          </a:p>
          <a:p>
            <a:pPr marL="273050" lvl="1" indent="-182563">
              <a:buFont typeface="Arial" pitchFamily="-84" charset="0"/>
              <a:buChar char="•"/>
            </a:pPr>
            <a:r>
              <a:rPr lang="en-US" sz="2000">
                <a:ea typeface="Cambria" pitchFamily="-84" charset="0"/>
                <a:cs typeface="Cambria" pitchFamily="-84" charset="0"/>
              </a:rPr>
              <a:t>Socio-linguistic appropriateness</a:t>
            </a:r>
          </a:p>
          <a:p>
            <a:pPr marL="273050" lvl="1" indent="-182563">
              <a:buFont typeface="Arial" pitchFamily="-84" charset="0"/>
              <a:buChar char="•"/>
            </a:pPr>
            <a:r>
              <a:rPr lang="en-US" sz="2000">
                <a:ea typeface="Cambria" pitchFamily="-84" charset="0"/>
                <a:cs typeface="Cambria" pitchFamily="-84" charset="0"/>
              </a:rPr>
              <a:t>Fluency</a:t>
            </a:r>
          </a:p>
          <a:p>
            <a:endParaRPr lang="en-US" sz="2000">
              <a:ea typeface="Cambria" pitchFamily="-84" charset="0"/>
              <a:cs typeface="Cambria" pitchFamily="-84" charset="0"/>
            </a:endParaRPr>
          </a:p>
        </p:txBody>
      </p:sp>
      <p:sp>
        <p:nvSpPr>
          <p:cNvPr id="18" name="TextBox 17"/>
          <p:cNvSpPr txBox="1">
            <a:spLocks noChangeArrowheads="1"/>
          </p:cNvSpPr>
          <p:nvPr/>
        </p:nvSpPr>
        <p:spPr bwMode="auto">
          <a:xfrm>
            <a:off x="76201" y="1981202"/>
            <a:ext cx="2275110" cy="1323439"/>
          </a:xfrm>
          <a:prstGeom prst="rect">
            <a:avLst/>
          </a:prstGeom>
          <a:noFill/>
          <a:ln w="9525">
            <a:noFill/>
            <a:miter lim="800000"/>
            <a:headEnd/>
            <a:tailEnd/>
          </a:ln>
        </p:spPr>
        <p:txBody>
          <a:bodyPr wrap="none">
            <a:prstTxWarp prst="textNoShape">
              <a:avLst/>
            </a:prstTxWarp>
            <a:spAutoFit/>
          </a:bodyPr>
          <a:lstStyle/>
          <a:p>
            <a:r>
              <a:rPr lang="en-US" sz="2000">
                <a:solidFill>
                  <a:schemeClr val="accent6"/>
                </a:solidFill>
                <a:ea typeface="Cambria" pitchFamily="-84" charset="0"/>
                <a:cs typeface="Cambria" pitchFamily="-84" charset="0"/>
              </a:rPr>
              <a:t>Branches: </a:t>
            </a:r>
            <a:r>
              <a:rPr lang="en-US" sz="2000">
                <a:ea typeface="Cambria" pitchFamily="-84" charset="0"/>
                <a:cs typeface="Cambria" pitchFamily="-84" charset="0"/>
              </a:rPr>
              <a:t>Text Type</a:t>
            </a:r>
          </a:p>
          <a:p>
            <a:pPr marL="273050" lvl="1" indent="273050">
              <a:buFont typeface="Arial" pitchFamily="-84" charset="0"/>
              <a:buChar char="•"/>
            </a:pPr>
            <a:r>
              <a:rPr lang="en-US" sz="2000">
                <a:ea typeface="Cambria" pitchFamily="-84" charset="0"/>
                <a:cs typeface="Cambria" pitchFamily="-84" charset="0"/>
              </a:rPr>
              <a:t>words</a:t>
            </a:r>
          </a:p>
          <a:p>
            <a:pPr marL="273050" lvl="1" indent="273050">
              <a:buFont typeface="Arial" pitchFamily="-84" charset="0"/>
              <a:buChar char="•"/>
            </a:pPr>
            <a:r>
              <a:rPr lang="en-US" sz="2000">
                <a:ea typeface="Cambria" pitchFamily="-84" charset="0"/>
                <a:cs typeface="Cambria" pitchFamily="-84" charset="0"/>
              </a:rPr>
              <a:t>sentences</a:t>
            </a:r>
          </a:p>
          <a:p>
            <a:pPr marL="273050" lvl="1" indent="273050">
              <a:buFont typeface="Arial" pitchFamily="-84" charset="0"/>
              <a:buChar char="•"/>
            </a:pPr>
            <a:r>
              <a:rPr lang="en-US" sz="2000">
                <a:ea typeface="Cambria" pitchFamily="-84" charset="0"/>
                <a:cs typeface="Cambria" pitchFamily="-84" charset="0"/>
              </a:rPr>
              <a:t>paragraphs</a:t>
            </a:r>
          </a:p>
        </p:txBody>
      </p:sp>
      <p:sp>
        <p:nvSpPr>
          <p:cNvPr id="78856" name="TextBox 8"/>
          <p:cNvSpPr txBox="1">
            <a:spLocks noChangeArrowheads="1"/>
          </p:cNvSpPr>
          <p:nvPr/>
        </p:nvSpPr>
        <p:spPr bwMode="auto">
          <a:xfrm>
            <a:off x="6783943" y="6297638"/>
            <a:ext cx="1665139" cy="338554"/>
          </a:xfrm>
          <a:prstGeom prst="rect">
            <a:avLst/>
          </a:prstGeom>
          <a:noFill/>
          <a:ln w="9525">
            <a:noFill/>
            <a:miter lim="800000"/>
            <a:headEnd/>
            <a:tailEnd/>
          </a:ln>
        </p:spPr>
        <p:txBody>
          <a:bodyPr wrap="none">
            <a:prstTxWarp prst="textNoShape">
              <a:avLst/>
            </a:prstTxWarp>
            <a:spAutoFit/>
          </a:bodyPr>
          <a:lstStyle/>
          <a:p>
            <a:r>
              <a:rPr lang="en-US" sz="1600"/>
              <a:t>Chantal Thompson</a:t>
            </a:r>
          </a:p>
        </p:txBody>
      </p:sp>
      <p:sp>
        <p:nvSpPr>
          <p:cNvPr id="2" name="Slide Number Placeholder 1"/>
          <p:cNvSpPr>
            <a:spLocks noGrp="1"/>
          </p:cNvSpPr>
          <p:nvPr>
            <p:ph type="sldNum" sz="quarter" idx="12"/>
          </p:nvPr>
        </p:nvSpPr>
        <p:spPr/>
        <p:txBody>
          <a:bodyPr/>
          <a:lstStyle/>
          <a:p>
            <a:fld id="{74C2F60E-34D8-DD42-93FD-7BD7AE432328}" type="slidenum">
              <a:rPr lang="en-US"/>
              <a:pPr/>
              <a:t>14</a:t>
            </a:fld>
            <a:endParaRPr lang="en-US"/>
          </a:p>
        </p:txBody>
      </p:sp>
    </p:spTree>
    <p:extLst>
      <p:ext uri="{BB962C8B-B14F-4D97-AF65-F5344CB8AC3E}">
        <p14:creationId xmlns:p14="http://schemas.microsoft.com/office/powerpoint/2010/main" val="4780638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17577" y="165169"/>
            <a:ext cx="7781059" cy="666692"/>
          </a:xfrm>
        </p:spPr>
        <p:txBody>
          <a:bodyPr>
            <a:normAutofit fontScale="90000"/>
          </a:bodyPr>
          <a:lstStyle/>
          <a:p>
            <a:pPr algn="ctr"/>
            <a:r>
              <a:rPr lang="en-US" dirty="0" smtClean="0"/>
              <a:t>Proficiency Levels</a:t>
            </a:r>
            <a:endParaRPr lang="en-US" dirty="0"/>
          </a:p>
        </p:txBody>
      </p:sp>
      <p:sp>
        <p:nvSpPr>
          <p:cNvPr id="14" name="Text Placeholder 13"/>
          <p:cNvSpPr>
            <a:spLocks noGrp="1"/>
          </p:cNvSpPr>
          <p:nvPr>
            <p:ph type="body" idx="1"/>
          </p:nvPr>
        </p:nvSpPr>
        <p:spPr>
          <a:xfrm>
            <a:off x="3126052" y="856818"/>
            <a:ext cx="1737360" cy="457200"/>
          </a:xfrm>
          <a:solidFill>
            <a:schemeClr val="accent1"/>
          </a:solidFill>
        </p:spPr>
        <p:txBody>
          <a:bodyPr anchor="ctr"/>
          <a:lstStyle/>
          <a:p>
            <a:pPr algn="ctr"/>
            <a:r>
              <a:rPr lang="en-US">
                <a:solidFill>
                  <a:schemeClr val="tx1"/>
                </a:solidFill>
              </a:rPr>
              <a:t>INTERMEDIATE</a:t>
            </a:r>
          </a:p>
        </p:txBody>
      </p:sp>
      <p:sp>
        <p:nvSpPr>
          <p:cNvPr id="8" name="Text Placeholder 7"/>
          <p:cNvSpPr>
            <a:spLocks noGrp="1"/>
          </p:cNvSpPr>
          <p:nvPr>
            <p:ph type="body" sz="half" idx="15"/>
          </p:nvPr>
        </p:nvSpPr>
        <p:spPr>
          <a:xfrm>
            <a:off x="193960" y="1585508"/>
            <a:ext cx="2601850" cy="4088843"/>
          </a:xfrm>
        </p:spPr>
        <p:txBody>
          <a:bodyPr>
            <a:noAutofit/>
          </a:bodyPr>
          <a:lstStyle/>
          <a:p>
            <a:pPr marL="214313" indent="-214313">
              <a:buFont typeface="Arial" panose="020B0604020202020204" pitchFamily="34" charset="0"/>
              <a:buChar char="•"/>
            </a:pPr>
            <a:r>
              <a:rPr lang="en-US" sz="1800" dirty="0"/>
              <a:t>M</a:t>
            </a:r>
            <a:r>
              <a:rPr lang="en-US" sz="1800" dirty="0" smtClean="0"/>
              <a:t>emorized language</a:t>
            </a:r>
          </a:p>
          <a:p>
            <a:pPr marL="214313" indent="-214313">
              <a:buFont typeface="Arial" panose="020B0604020202020204" pitchFamily="34" charset="0"/>
              <a:buChar char="•"/>
            </a:pPr>
            <a:r>
              <a:rPr lang="en-US" sz="1800" dirty="0"/>
              <a:t>L</a:t>
            </a:r>
            <a:r>
              <a:rPr lang="en-US" sz="1800" dirty="0" smtClean="0"/>
              <a:t>ists </a:t>
            </a:r>
            <a:r>
              <a:rPr lang="en-US" sz="1800" dirty="0"/>
              <a:t>of words, phrases, simple </a:t>
            </a:r>
            <a:r>
              <a:rPr lang="en-US" sz="1800" dirty="0" smtClean="0"/>
              <a:t>sentences</a:t>
            </a:r>
          </a:p>
          <a:p>
            <a:pPr marL="214313" indent="-214313">
              <a:buFont typeface="Arial" panose="020B0604020202020204" pitchFamily="34" charset="0"/>
              <a:buChar char="•"/>
            </a:pPr>
            <a:r>
              <a:rPr lang="en-US" sz="1800" dirty="0"/>
              <a:t>A</a:t>
            </a:r>
            <a:r>
              <a:rPr lang="en-US" sz="1800" dirty="0" smtClean="0"/>
              <a:t>ttempts </a:t>
            </a:r>
            <a:r>
              <a:rPr lang="en-US" sz="1800" dirty="0"/>
              <a:t>at </a:t>
            </a:r>
            <a:r>
              <a:rPr lang="en-US" sz="1800" dirty="0" smtClean="0"/>
              <a:t>conversation</a:t>
            </a:r>
          </a:p>
          <a:p>
            <a:pPr marL="214313" indent="-214313">
              <a:buFont typeface="Arial" panose="020B0604020202020204" pitchFamily="34" charset="0"/>
              <a:buChar char="•"/>
            </a:pPr>
            <a:r>
              <a:rPr lang="en-US" sz="1800" dirty="0"/>
              <a:t>L</a:t>
            </a:r>
            <a:r>
              <a:rPr lang="en-US" sz="1800" dirty="0" smtClean="0"/>
              <a:t>imited</a:t>
            </a:r>
            <a:r>
              <a:rPr lang="en-US" sz="1800" dirty="0"/>
              <a:t>, very familiar topic areas</a:t>
            </a:r>
          </a:p>
          <a:p>
            <a:pPr marL="214313" indent="-214313">
              <a:buFont typeface="Arial" panose="020B0604020202020204" pitchFamily="34" charset="0"/>
              <a:buChar char="•"/>
            </a:pPr>
            <a:r>
              <a:rPr lang="en-US" sz="1800" dirty="0"/>
              <a:t>Handles short social interactions by asking </a:t>
            </a:r>
            <a:r>
              <a:rPr lang="en-US" sz="1800" dirty="0" smtClean="0"/>
              <a:t>and </a:t>
            </a:r>
            <a:r>
              <a:rPr lang="en-US" sz="1800" dirty="0"/>
              <a:t>answering simple </a:t>
            </a:r>
            <a:r>
              <a:rPr lang="en-US" sz="1800" dirty="0" smtClean="0"/>
              <a:t>questions</a:t>
            </a:r>
          </a:p>
          <a:p>
            <a:endParaRPr lang="en-US" sz="1800" dirty="0"/>
          </a:p>
          <a:p>
            <a:endParaRPr lang="en-US" sz="1800" dirty="0"/>
          </a:p>
        </p:txBody>
      </p:sp>
      <p:sp>
        <p:nvSpPr>
          <p:cNvPr id="16" name="Text Placeholder 13"/>
          <p:cNvSpPr>
            <a:spLocks noGrp="1"/>
          </p:cNvSpPr>
          <p:nvPr>
            <p:ph type="body" sz="quarter" idx="3"/>
          </p:nvPr>
        </p:nvSpPr>
        <p:spPr>
          <a:xfrm>
            <a:off x="6344006" y="856813"/>
            <a:ext cx="1737360" cy="457200"/>
          </a:xfrm>
          <a:solidFill>
            <a:schemeClr val="accent1"/>
          </a:solidFill>
        </p:spPr>
        <p:txBody>
          <a:bodyPr anchor="ctr"/>
          <a:lstStyle/>
          <a:p>
            <a:pPr algn="ctr"/>
            <a:r>
              <a:rPr lang="en-US">
                <a:solidFill>
                  <a:schemeClr val="tx1"/>
                </a:solidFill>
              </a:rPr>
              <a:t>ADVANCED</a:t>
            </a:r>
          </a:p>
        </p:txBody>
      </p:sp>
      <p:sp>
        <p:nvSpPr>
          <p:cNvPr id="9" name="Text Placeholder 8"/>
          <p:cNvSpPr>
            <a:spLocks noGrp="1"/>
          </p:cNvSpPr>
          <p:nvPr>
            <p:ph type="body" sz="half" idx="16"/>
          </p:nvPr>
        </p:nvSpPr>
        <p:spPr>
          <a:xfrm>
            <a:off x="2890989" y="1585508"/>
            <a:ext cx="2207486" cy="3248826"/>
          </a:xfrm>
        </p:spPr>
        <p:txBody>
          <a:bodyPr>
            <a:noAutofit/>
          </a:bodyPr>
          <a:lstStyle/>
          <a:p>
            <a:pPr marL="214313" indent="-214313">
              <a:buFont typeface="Arial" panose="020B0604020202020204" pitchFamily="34" charset="0"/>
              <a:buChar char="•"/>
            </a:pPr>
            <a:r>
              <a:rPr lang="en-US" sz="1800" dirty="0">
                <a:solidFill>
                  <a:srgbClr val="FFFFFF"/>
                </a:solidFill>
              </a:rPr>
              <a:t>Creates with language</a:t>
            </a:r>
          </a:p>
          <a:p>
            <a:pPr marL="214313" indent="-214313">
              <a:buFont typeface="Arial" panose="020B0604020202020204" pitchFamily="34" charset="0"/>
              <a:buChar char="•"/>
            </a:pPr>
            <a:r>
              <a:rPr lang="en-US" sz="1800" dirty="0" smtClean="0">
                <a:solidFill>
                  <a:srgbClr val="FFFFFF"/>
                </a:solidFill>
              </a:rPr>
              <a:t>Strings </a:t>
            </a:r>
            <a:r>
              <a:rPr lang="en-US" sz="1800" dirty="0">
                <a:solidFill>
                  <a:srgbClr val="FFFFFF"/>
                </a:solidFill>
              </a:rPr>
              <a:t>of connected sentences</a:t>
            </a:r>
          </a:p>
          <a:p>
            <a:pPr marL="214313" indent="-214313">
              <a:buFont typeface="Arial" panose="020B0604020202020204" pitchFamily="34" charset="0"/>
              <a:buChar char="•"/>
            </a:pPr>
            <a:r>
              <a:rPr lang="en-US" sz="1800" dirty="0" smtClean="0">
                <a:solidFill>
                  <a:srgbClr val="FFFFFF"/>
                </a:solidFill>
              </a:rPr>
              <a:t>Asks </a:t>
            </a:r>
            <a:r>
              <a:rPr lang="en-US" sz="1800" dirty="0">
                <a:solidFill>
                  <a:srgbClr val="FFFFFF"/>
                </a:solidFill>
              </a:rPr>
              <a:t>and </a:t>
            </a:r>
            <a:r>
              <a:rPr lang="en-US" sz="1800" dirty="0" smtClean="0">
                <a:solidFill>
                  <a:srgbClr val="FFFFFF"/>
                </a:solidFill>
              </a:rPr>
              <a:t>answers </a:t>
            </a:r>
            <a:r>
              <a:rPr lang="en-US" sz="1800" dirty="0">
                <a:solidFill>
                  <a:srgbClr val="FFFFFF"/>
                </a:solidFill>
              </a:rPr>
              <a:t>simple questions</a:t>
            </a:r>
          </a:p>
          <a:p>
            <a:pPr marL="214313" indent="-214313">
              <a:buFont typeface="Arial" panose="020B0604020202020204" pitchFamily="34" charset="0"/>
              <a:buChar char="•"/>
            </a:pPr>
            <a:r>
              <a:rPr lang="en-US" sz="1800" dirty="0">
                <a:solidFill>
                  <a:srgbClr val="FFFFFF"/>
                </a:solidFill>
              </a:rPr>
              <a:t>W</a:t>
            </a:r>
            <a:r>
              <a:rPr lang="en-US" sz="1800" dirty="0" smtClean="0">
                <a:solidFill>
                  <a:srgbClr val="FFFFFF"/>
                </a:solidFill>
              </a:rPr>
              <a:t>ide </a:t>
            </a:r>
            <a:r>
              <a:rPr lang="en-US" sz="1800" dirty="0">
                <a:solidFill>
                  <a:srgbClr val="FFFFFF"/>
                </a:solidFill>
              </a:rPr>
              <a:t>variety of familiar topics</a:t>
            </a:r>
          </a:p>
          <a:p>
            <a:pPr marL="214313" indent="-214313">
              <a:buFont typeface="Arial" panose="020B0604020202020204" pitchFamily="34" charset="0"/>
              <a:buChar char="•"/>
            </a:pPr>
            <a:r>
              <a:rPr lang="en-US" sz="1800" dirty="0">
                <a:solidFill>
                  <a:srgbClr val="FFFFFF"/>
                </a:solidFill>
              </a:rPr>
              <a:t>Handles everyday situations</a:t>
            </a:r>
          </a:p>
          <a:p>
            <a:endParaRPr lang="en-US" sz="1800" dirty="0"/>
          </a:p>
        </p:txBody>
      </p:sp>
      <p:sp>
        <p:nvSpPr>
          <p:cNvPr id="18" name="Text Placeholder 13"/>
          <p:cNvSpPr>
            <a:spLocks noGrp="1"/>
          </p:cNvSpPr>
          <p:nvPr>
            <p:ph type="body" sz="quarter" idx="13"/>
          </p:nvPr>
        </p:nvSpPr>
        <p:spPr>
          <a:xfrm>
            <a:off x="626205" y="842960"/>
            <a:ext cx="1737360" cy="457200"/>
          </a:xfrm>
          <a:solidFill>
            <a:schemeClr val="accent1"/>
          </a:solidFill>
        </p:spPr>
        <p:txBody>
          <a:bodyPr anchor="ctr"/>
          <a:lstStyle/>
          <a:p>
            <a:pPr algn="ctr"/>
            <a:r>
              <a:rPr lang="en-US">
                <a:solidFill>
                  <a:schemeClr val="tx1"/>
                </a:solidFill>
              </a:rPr>
              <a:t>NOVICE</a:t>
            </a:r>
          </a:p>
        </p:txBody>
      </p:sp>
      <p:sp>
        <p:nvSpPr>
          <p:cNvPr id="10" name="Text Placeholder 9"/>
          <p:cNvSpPr>
            <a:spLocks noGrp="1"/>
          </p:cNvSpPr>
          <p:nvPr>
            <p:ph type="body" sz="half" idx="17"/>
          </p:nvPr>
        </p:nvSpPr>
        <p:spPr>
          <a:xfrm>
            <a:off x="5220398" y="1585508"/>
            <a:ext cx="3984576" cy="4117454"/>
          </a:xfrm>
        </p:spPr>
        <p:txBody>
          <a:bodyPr>
            <a:noAutofit/>
          </a:bodyPr>
          <a:lstStyle/>
          <a:p>
            <a:pPr marL="214313" indent="-214313">
              <a:buFont typeface="Arial" panose="020B0604020202020204" pitchFamily="34" charset="0"/>
              <a:buChar char="•"/>
            </a:pPr>
            <a:r>
              <a:rPr lang="en-US" sz="1800" dirty="0" smtClean="0"/>
              <a:t>Narrates </a:t>
            </a:r>
            <a:r>
              <a:rPr lang="en-US" sz="1800" dirty="0"/>
              <a:t>and </a:t>
            </a:r>
            <a:r>
              <a:rPr lang="en-US" sz="1800" dirty="0" smtClean="0"/>
              <a:t>describes in </a:t>
            </a:r>
            <a:r>
              <a:rPr lang="en-US" sz="1800" dirty="0"/>
              <a:t>all time </a:t>
            </a:r>
            <a:r>
              <a:rPr lang="en-US" sz="1800" dirty="0" smtClean="0"/>
              <a:t>frames</a:t>
            </a:r>
          </a:p>
          <a:p>
            <a:pPr marL="214313" indent="-214313">
              <a:buFont typeface="Arial" panose="020B0604020202020204" pitchFamily="34" charset="0"/>
              <a:buChar char="•"/>
            </a:pPr>
            <a:r>
              <a:rPr lang="en-US" sz="1800" dirty="0"/>
              <a:t>P</a:t>
            </a:r>
            <a:r>
              <a:rPr lang="en-US" sz="1800" dirty="0" smtClean="0"/>
              <a:t>aragraph-length narration</a:t>
            </a:r>
          </a:p>
          <a:p>
            <a:pPr marL="214313" indent="-214313">
              <a:buFont typeface="Arial" panose="020B0604020202020204" pitchFamily="34" charset="0"/>
              <a:buChar char="•"/>
            </a:pPr>
            <a:r>
              <a:rPr lang="en-US" sz="1800" dirty="0"/>
              <a:t>A</a:t>
            </a:r>
            <a:r>
              <a:rPr lang="en-US" sz="1800" dirty="0" smtClean="0"/>
              <a:t> </a:t>
            </a:r>
            <a:r>
              <a:rPr lang="en-US" sz="1800" dirty="0"/>
              <a:t>full conversational partner, asking and </a:t>
            </a:r>
            <a:r>
              <a:rPr lang="en-US" sz="1800" dirty="0" smtClean="0"/>
              <a:t> </a:t>
            </a:r>
            <a:r>
              <a:rPr lang="en-US" sz="1800" dirty="0"/>
              <a:t>responding to a wide variety of questions </a:t>
            </a:r>
            <a:r>
              <a:rPr lang="en-US" sz="1800" dirty="0" smtClean="0"/>
              <a:t> including </a:t>
            </a:r>
            <a:r>
              <a:rPr lang="en-US" sz="1800" dirty="0"/>
              <a:t>follow-up comments and </a:t>
            </a:r>
            <a:r>
              <a:rPr lang="en-US" sz="1800" dirty="0" smtClean="0"/>
              <a:t>questions</a:t>
            </a:r>
          </a:p>
          <a:p>
            <a:pPr marL="214313" indent="-214313">
              <a:buFont typeface="Arial" panose="020B0604020202020204" pitchFamily="34" charset="0"/>
              <a:buChar char="•"/>
            </a:pPr>
            <a:r>
              <a:rPr lang="en-US" sz="1800" dirty="0"/>
              <a:t>W</a:t>
            </a:r>
            <a:r>
              <a:rPr lang="en-US" sz="1800" dirty="0" smtClean="0"/>
              <a:t>ide </a:t>
            </a:r>
            <a:r>
              <a:rPr lang="en-US" sz="1800" dirty="0"/>
              <a:t>variety of familiar topics, some </a:t>
            </a:r>
            <a:r>
              <a:rPr lang="en-US" sz="1800" dirty="0" smtClean="0"/>
              <a:t>academic </a:t>
            </a:r>
            <a:r>
              <a:rPr lang="en-US" sz="1800" dirty="0"/>
              <a:t>and professional topics</a:t>
            </a:r>
          </a:p>
          <a:p>
            <a:pPr marL="214313" indent="-214313">
              <a:buFont typeface="Arial" panose="020B0604020202020204" pitchFamily="34" charset="0"/>
              <a:buChar char="•"/>
            </a:pPr>
            <a:r>
              <a:rPr lang="en-US" sz="1800" dirty="0"/>
              <a:t>Handles a situation with an unexpected complication</a:t>
            </a:r>
          </a:p>
          <a:p>
            <a:pPr marL="214313" indent="-214313">
              <a:buFont typeface="Arial" panose="020B0604020202020204" pitchFamily="34" charset="0"/>
              <a:buChar char="•"/>
            </a:pPr>
            <a:r>
              <a:rPr lang="en-US" sz="1800" dirty="0"/>
              <a:t>Speaks with confidence</a:t>
            </a:r>
          </a:p>
          <a:p>
            <a:endParaRPr lang="en-US" sz="1800" dirty="0"/>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normAutofit/>
          </a:bodyPr>
          <a:lstStyle/>
          <a:p>
            <a:fld id="{D57F1E4F-1CFF-5643-939E-217C01CDF565}" type="slidenum">
              <a:rPr lang="en-US" smtClean="0"/>
              <a:pPr/>
              <a:t>15</a:t>
            </a:fld>
            <a:endParaRPr lang="en-US"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4713" y="5289155"/>
            <a:ext cx="740344" cy="1110515"/>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18838" y="5289155"/>
            <a:ext cx="1351788" cy="1260259"/>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15013" y="5289155"/>
            <a:ext cx="1195346" cy="1167454"/>
          </a:xfrm>
          <a:prstGeom prst="rect">
            <a:avLst/>
          </a:prstGeom>
        </p:spPr>
      </p:pic>
    </p:spTree>
    <p:extLst>
      <p:ext uri="{BB962C8B-B14F-4D97-AF65-F5344CB8AC3E}">
        <p14:creationId xmlns:p14="http://schemas.microsoft.com/office/powerpoint/2010/main" val="1271928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bg/>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bg/>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xEl>
                                              <p:pRg st="0" end="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animBg="1"/>
      <p:bldP spid="16" grpId="0" build="p" animBg="1"/>
      <p:bldP spid="9" grpId="0" build="p"/>
      <p:bldP spid="1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7300" y="278784"/>
            <a:ext cx="7886700" cy="1325563"/>
          </a:xfrm>
        </p:spPr>
        <p:txBody>
          <a:bodyPr>
            <a:normAutofit/>
          </a:bodyPr>
          <a:lstStyle/>
          <a:p>
            <a:pPr algn="ctr"/>
            <a:r>
              <a:rPr lang="en-US" sz="3600" b="1" dirty="0">
                <a:solidFill>
                  <a:schemeClr val="tx1"/>
                </a:solidFill>
              </a:rPr>
              <a:t>Making Progress Within Each Level</a:t>
            </a:r>
            <a:endParaRPr lang="en-US" sz="3600">
              <a:solidFill>
                <a:schemeClr val="tx1"/>
              </a:solidFill>
            </a:endParaRPr>
          </a:p>
        </p:txBody>
      </p:sp>
      <p:sp>
        <p:nvSpPr>
          <p:cNvPr id="4" name="Footer Placeholder 3"/>
          <p:cNvSpPr>
            <a:spLocks noGrp="1"/>
          </p:cNvSpPr>
          <p:nvPr>
            <p:ph type="ftr" sz="quarter" idx="11"/>
          </p:nvPr>
        </p:nvSpPr>
        <p:spPr/>
        <p:txBody>
          <a:bodyPr/>
          <a:lstStyle/>
          <a:p>
            <a:r>
              <a:rPr lang="en-US" smtClean="0"/>
              <a:t>Laura Terrill</a:t>
            </a:r>
            <a:endParaRPr lang="en-US" dirty="0"/>
          </a:p>
        </p:txBody>
      </p:sp>
      <p:sp>
        <p:nvSpPr>
          <p:cNvPr id="5" name="Slide Number Placeholder 4"/>
          <p:cNvSpPr>
            <a:spLocks noGrp="1"/>
          </p:cNvSpPr>
          <p:nvPr>
            <p:ph type="sldNum" sz="quarter" idx="12"/>
          </p:nvPr>
        </p:nvSpPr>
        <p:spPr/>
        <p:txBody>
          <a:bodyPr>
            <a:normAutofit/>
          </a:bodyPr>
          <a:lstStyle/>
          <a:p>
            <a:fld id="{D57F1E4F-1CFF-5643-939E-217C01CDF565}" type="slidenum">
              <a:rPr lang="en-US" smtClean="0"/>
              <a:pPr/>
              <a:t>16</a:t>
            </a:fld>
            <a:endParaRPr lang="en-US" dirty="0"/>
          </a:p>
        </p:txBody>
      </p:sp>
      <p:graphicFrame>
        <p:nvGraphicFramePr>
          <p:cNvPr id="6" name="Content Placeholder 5"/>
          <p:cNvGraphicFramePr>
            <a:graphicFrameLocks noGrp="1"/>
          </p:cNvGraphicFramePr>
          <p:nvPr>
            <p:ph idx="4294967295"/>
            <p:extLst/>
          </p:nvPr>
        </p:nvGraphicFramePr>
        <p:xfrm>
          <a:off x="-1076325" y="3160713"/>
          <a:ext cx="10779125" cy="35925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Picture 4"/>
          <p:cNvPicPr>
            <a:picLocks noChangeAspect="1" noChangeArrowheads="1"/>
          </p:cNvPicPr>
          <p:nvPr/>
        </p:nvPicPr>
        <p:blipFill>
          <a:blip r:embed="rId8"/>
          <a:srcRect/>
          <a:stretch>
            <a:fillRect/>
          </a:stretch>
        </p:blipFill>
        <p:spPr>
          <a:xfrm>
            <a:off x="1199677" y="2018151"/>
            <a:ext cx="1574224" cy="1982017"/>
          </a:xfrm>
          <a:prstGeom prst="rect">
            <a:avLst/>
          </a:prstGeom>
        </p:spPr>
      </p:pic>
      <p:sp>
        <p:nvSpPr>
          <p:cNvPr id="15" name="TextBox 14"/>
          <p:cNvSpPr txBox="1"/>
          <p:nvPr/>
        </p:nvSpPr>
        <p:spPr>
          <a:xfrm>
            <a:off x="3357019" y="3385007"/>
            <a:ext cx="1056519" cy="461665"/>
          </a:xfrm>
          <a:prstGeom prst="rect">
            <a:avLst/>
          </a:prstGeom>
          <a:solidFill>
            <a:schemeClr val="bg1"/>
          </a:solidFill>
        </p:spPr>
        <p:txBody>
          <a:bodyPr wrap="square" rtlCol="0">
            <a:spAutoFit/>
          </a:bodyPr>
          <a:lstStyle/>
          <a:p>
            <a:pPr algn="ctr"/>
            <a:r>
              <a:rPr lang="en-US" sz="2400" b="1" dirty="0"/>
              <a:t>MID</a:t>
            </a:r>
          </a:p>
        </p:txBody>
      </p:sp>
      <p:sp>
        <p:nvSpPr>
          <p:cNvPr id="16" name="TextBox 15"/>
          <p:cNvSpPr txBox="1"/>
          <p:nvPr/>
        </p:nvSpPr>
        <p:spPr>
          <a:xfrm>
            <a:off x="6095944" y="2699228"/>
            <a:ext cx="1056519" cy="461665"/>
          </a:xfrm>
          <a:prstGeom prst="rect">
            <a:avLst/>
          </a:prstGeom>
          <a:solidFill>
            <a:schemeClr val="bg1"/>
          </a:solidFill>
        </p:spPr>
        <p:txBody>
          <a:bodyPr wrap="square" rtlCol="0">
            <a:spAutoFit/>
          </a:bodyPr>
          <a:lstStyle/>
          <a:p>
            <a:pPr algn="ctr"/>
            <a:r>
              <a:rPr lang="en-US" sz="2400" b="1" dirty="0"/>
              <a:t>HIGH</a:t>
            </a:r>
          </a:p>
        </p:txBody>
      </p:sp>
      <p:sp>
        <p:nvSpPr>
          <p:cNvPr id="7" name="TextBox 6"/>
          <p:cNvSpPr txBox="1"/>
          <p:nvPr/>
        </p:nvSpPr>
        <p:spPr>
          <a:xfrm>
            <a:off x="590550" y="4066125"/>
            <a:ext cx="1056519" cy="461665"/>
          </a:xfrm>
          <a:prstGeom prst="rect">
            <a:avLst/>
          </a:prstGeom>
          <a:solidFill>
            <a:schemeClr val="bg1"/>
          </a:solidFill>
        </p:spPr>
        <p:txBody>
          <a:bodyPr wrap="square" rtlCol="0">
            <a:spAutoFit/>
          </a:bodyPr>
          <a:lstStyle/>
          <a:p>
            <a:pPr algn="ctr"/>
            <a:r>
              <a:rPr lang="en-US" sz="2400" b="1" dirty="0"/>
              <a:t>LOW</a:t>
            </a:r>
          </a:p>
        </p:txBody>
      </p:sp>
      <p:pic>
        <p:nvPicPr>
          <p:cNvPr id="17" name="Picture 4" descr="j0140395"/>
          <p:cNvPicPr>
            <a:picLocks noChangeAspect="1" noChangeArrowheads="1"/>
          </p:cNvPicPr>
          <p:nvPr/>
        </p:nvPicPr>
        <p:blipFill>
          <a:blip r:embed="rId9"/>
          <a:srcRect/>
          <a:stretch>
            <a:fillRect/>
          </a:stretch>
        </p:blipFill>
        <p:spPr>
          <a:xfrm>
            <a:off x="3872578" y="1860764"/>
            <a:ext cx="1860006" cy="1501862"/>
          </a:xfrm>
          <a:prstGeom prst="rect">
            <a:avLst/>
          </a:prstGeom>
        </p:spPr>
      </p:pic>
      <p:pic>
        <p:nvPicPr>
          <p:cNvPr id="18" name="Picture 4"/>
          <p:cNvPicPr>
            <a:picLocks noChangeAspect="1" noChangeArrowheads="1"/>
          </p:cNvPicPr>
          <p:nvPr/>
        </p:nvPicPr>
        <p:blipFill>
          <a:blip r:embed="rId10"/>
          <a:srcRect/>
          <a:stretch>
            <a:fillRect/>
          </a:stretch>
        </p:blipFill>
        <p:spPr>
          <a:xfrm>
            <a:off x="6847353" y="1172398"/>
            <a:ext cx="1841349" cy="1818420"/>
          </a:xfrm>
          <a:prstGeom prst="rect">
            <a:avLst/>
          </a:prstGeom>
        </p:spPr>
      </p:pic>
      <p:pic>
        <p:nvPicPr>
          <p:cNvPr id="19" name="Picture 18"/>
          <p:cNvPicPr>
            <a:picLocks noChangeAspect="1"/>
          </p:cNvPicPr>
          <p:nvPr/>
        </p:nvPicPr>
        <p:blipFill>
          <a:blip r:embed="rId11"/>
          <a:stretch>
            <a:fillRect/>
          </a:stretch>
        </p:blipFill>
        <p:spPr>
          <a:xfrm>
            <a:off x="232041" y="180541"/>
            <a:ext cx="1298055" cy="1680223"/>
          </a:xfrm>
          <a:prstGeom prst="rect">
            <a:avLst/>
          </a:prstGeom>
        </p:spPr>
      </p:pic>
    </p:spTree>
    <p:extLst>
      <p:ext uri="{BB962C8B-B14F-4D97-AF65-F5344CB8AC3E}">
        <p14:creationId xmlns:p14="http://schemas.microsoft.com/office/powerpoint/2010/main" val="51795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726053" y="129222"/>
            <a:ext cx="8229600" cy="1143000"/>
          </a:xfrm>
        </p:spPr>
        <p:txBody>
          <a:bodyPr>
            <a:normAutofit/>
          </a:bodyPr>
          <a:lstStyle/>
          <a:p>
            <a:pPr algn="r" eaLnBrk="1" hangingPunct="1"/>
            <a:r>
              <a:rPr lang="en-US" sz="3600" dirty="0" smtClean="0"/>
              <a:t>Quantity and Organization </a:t>
            </a:r>
            <a:br>
              <a:rPr lang="en-US" sz="3600" dirty="0" smtClean="0"/>
            </a:br>
            <a:r>
              <a:rPr lang="en-US" sz="3600" dirty="0" smtClean="0"/>
              <a:t>of Language Expands</a:t>
            </a:r>
          </a:p>
        </p:txBody>
      </p:sp>
      <p:sp>
        <p:nvSpPr>
          <p:cNvPr id="7" name="Footer Placeholder 6"/>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normAutofit/>
          </a:bodyPr>
          <a:lstStyle/>
          <a:p>
            <a:fld id="{D57F1E4F-1CFF-5643-939E-02111984F565}" type="slidenum">
              <a:rPr lang="en-US" smtClean="0"/>
              <a:t>17</a:t>
            </a:fld>
            <a:endParaRPr lang="en-US" dirty="0"/>
          </a:p>
        </p:txBody>
      </p:sp>
      <p:sp>
        <p:nvSpPr>
          <p:cNvPr id="30724" name="Rectangle 3"/>
          <p:cNvSpPr>
            <a:spLocks noGrp="1" noChangeArrowheads="1"/>
          </p:cNvSpPr>
          <p:nvPr>
            <p:ph type="body" idx="4294967295"/>
          </p:nvPr>
        </p:nvSpPr>
        <p:spPr>
          <a:xfrm>
            <a:off x="0" y="1422400"/>
            <a:ext cx="8229600" cy="4876800"/>
          </a:xfrm>
        </p:spPr>
        <p:txBody>
          <a:bodyPr>
            <a:normAutofit lnSpcReduction="10000"/>
          </a:bodyPr>
          <a:lstStyle/>
          <a:p>
            <a:pPr eaLnBrk="1" hangingPunct="1">
              <a:lnSpc>
                <a:spcPct val="90000"/>
              </a:lnSpc>
            </a:pPr>
            <a:endParaRPr lang="en-US" sz="1800" dirty="0" smtClean="0"/>
          </a:p>
          <a:p>
            <a:pPr eaLnBrk="1" hangingPunct="1">
              <a:lnSpc>
                <a:spcPct val="90000"/>
              </a:lnSpc>
              <a:buNone/>
            </a:pPr>
            <a:endParaRPr lang="en-US" sz="1800" dirty="0" smtClean="0"/>
          </a:p>
          <a:p>
            <a:pPr eaLnBrk="1" hangingPunct="1">
              <a:lnSpc>
                <a:spcPct val="90000"/>
              </a:lnSpc>
            </a:pPr>
            <a:r>
              <a:rPr lang="en-US" sz="2000" dirty="0" smtClean="0"/>
              <a:t>Isolated words</a:t>
            </a:r>
          </a:p>
          <a:p>
            <a:pPr eaLnBrk="1" hangingPunct="1">
              <a:lnSpc>
                <a:spcPct val="90000"/>
              </a:lnSpc>
            </a:pPr>
            <a:r>
              <a:rPr lang="en-US" dirty="0" smtClean="0"/>
              <a:t>Words and phrases</a:t>
            </a:r>
          </a:p>
          <a:p>
            <a:pPr eaLnBrk="1" hangingPunct="1">
              <a:lnSpc>
                <a:spcPct val="90000"/>
              </a:lnSpc>
            </a:pPr>
            <a:r>
              <a:rPr lang="en-US" sz="2800" dirty="0" smtClean="0"/>
              <a:t>Discrete sentences</a:t>
            </a:r>
          </a:p>
          <a:p>
            <a:pPr eaLnBrk="1" hangingPunct="1">
              <a:lnSpc>
                <a:spcPct val="90000"/>
              </a:lnSpc>
            </a:pPr>
            <a:r>
              <a:rPr lang="en-US" sz="3200" dirty="0" smtClean="0"/>
              <a:t>Strings of sentences</a:t>
            </a:r>
          </a:p>
          <a:p>
            <a:pPr eaLnBrk="1" hangingPunct="1">
              <a:lnSpc>
                <a:spcPct val="90000"/>
              </a:lnSpc>
            </a:pPr>
            <a:r>
              <a:rPr lang="en-US" sz="3600" dirty="0" smtClean="0"/>
              <a:t>Connected sentences</a:t>
            </a:r>
          </a:p>
          <a:p>
            <a:pPr eaLnBrk="1" hangingPunct="1">
              <a:lnSpc>
                <a:spcPct val="90000"/>
              </a:lnSpc>
            </a:pPr>
            <a:r>
              <a:rPr lang="en-US" sz="4000" dirty="0" smtClean="0"/>
              <a:t>Single paragraphs</a:t>
            </a:r>
          </a:p>
          <a:p>
            <a:pPr eaLnBrk="1" hangingPunct="1">
              <a:lnSpc>
                <a:spcPct val="90000"/>
              </a:lnSpc>
            </a:pPr>
            <a:r>
              <a:rPr lang="en-US" sz="4400" dirty="0" smtClean="0"/>
              <a:t>Multiple paragraphs</a:t>
            </a:r>
          </a:p>
          <a:p>
            <a:pPr eaLnBrk="1" hangingPunct="1">
              <a:lnSpc>
                <a:spcPct val="90000"/>
              </a:lnSpc>
            </a:pPr>
            <a:r>
              <a:rPr lang="en-US" sz="4800" dirty="0" smtClean="0"/>
              <a:t>Extended cogent discourse</a:t>
            </a:r>
          </a:p>
        </p:txBody>
      </p:sp>
      <p:pic>
        <p:nvPicPr>
          <p:cNvPr id="4" name="Picture 8" descr="spiral-full"/>
          <p:cNvPicPr>
            <a:picLocks noChangeAspect="1" noChangeArrowheads="1"/>
          </p:cNvPicPr>
          <p:nvPr/>
        </p:nvPicPr>
        <p:blipFill>
          <a:blip r:embed="rId3"/>
          <a:srcRect/>
          <a:stretch>
            <a:fillRect/>
          </a:stretch>
        </p:blipFill>
        <p:spPr bwMode="auto">
          <a:xfrm rot="10800000">
            <a:off x="6477000" y="2362200"/>
            <a:ext cx="1749201" cy="2660904"/>
          </a:xfrm>
          <a:prstGeom prst="rect">
            <a:avLst/>
          </a:prstGeom>
          <a:noFill/>
          <a:ln w="9525">
            <a:noFill/>
            <a:miter lim="800000"/>
            <a:headEnd/>
            <a:tailEnd/>
          </a:ln>
        </p:spPr>
      </p:pic>
      <p:sp>
        <p:nvSpPr>
          <p:cNvPr id="5" name="TextBox 4"/>
          <p:cNvSpPr txBox="1"/>
          <p:nvPr/>
        </p:nvSpPr>
        <p:spPr>
          <a:xfrm>
            <a:off x="482595" y="247753"/>
            <a:ext cx="2396425" cy="769441"/>
          </a:xfrm>
          <a:prstGeom prst="rect">
            <a:avLst/>
          </a:prstGeom>
          <a:noFill/>
        </p:spPr>
        <p:txBody>
          <a:bodyPr wrap="none" rtlCol="0">
            <a:spAutoFit/>
          </a:bodyPr>
          <a:lstStyle/>
          <a:p>
            <a:r>
              <a:rPr lang="en-US" sz="4400">
                <a:solidFill>
                  <a:schemeClr val="accent6"/>
                </a:solidFill>
              </a:rPr>
              <a:t>Text Type</a:t>
            </a:r>
          </a:p>
        </p:txBody>
      </p:sp>
    </p:spTree>
    <p:extLst>
      <p:ext uri="{BB962C8B-B14F-4D97-AF65-F5344CB8AC3E}">
        <p14:creationId xmlns:p14="http://schemas.microsoft.com/office/powerpoint/2010/main" val="163920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4">
                                            <p:txEl>
                                              <p:pRg st="2" end="2"/>
                                            </p:txEl>
                                          </p:spTgt>
                                        </p:tgtEl>
                                        <p:attrNameLst>
                                          <p:attrName>style.visibility</p:attrName>
                                        </p:attrNameLst>
                                      </p:cBhvr>
                                      <p:to>
                                        <p:strVal val="visible"/>
                                      </p:to>
                                    </p:set>
                                    <p:animEffect transition="in" filter="fade">
                                      <p:cBhvr>
                                        <p:cTn id="7" dur="500"/>
                                        <p:tgtEl>
                                          <p:spTgt spid="3072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4">
                                            <p:txEl>
                                              <p:pRg st="3" end="3"/>
                                            </p:txEl>
                                          </p:spTgt>
                                        </p:tgtEl>
                                        <p:attrNameLst>
                                          <p:attrName>style.visibility</p:attrName>
                                        </p:attrNameLst>
                                      </p:cBhvr>
                                      <p:to>
                                        <p:strVal val="visible"/>
                                      </p:to>
                                    </p:set>
                                    <p:animEffect transition="in" filter="fade">
                                      <p:cBhvr>
                                        <p:cTn id="12" dur="500"/>
                                        <p:tgtEl>
                                          <p:spTgt spid="3072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24">
                                            <p:txEl>
                                              <p:pRg st="4" end="4"/>
                                            </p:txEl>
                                          </p:spTgt>
                                        </p:tgtEl>
                                        <p:attrNameLst>
                                          <p:attrName>style.visibility</p:attrName>
                                        </p:attrNameLst>
                                      </p:cBhvr>
                                      <p:to>
                                        <p:strVal val="visible"/>
                                      </p:to>
                                    </p:set>
                                    <p:animEffect transition="in" filter="fade">
                                      <p:cBhvr>
                                        <p:cTn id="17" dur="500"/>
                                        <p:tgtEl>
                                          <p:spTgt spid="3072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24">
                                            <p:txEl>
                                              <p:pRg st="5" end="5"/>
                                            </p:txEl>
                                          </p:spTgt>
                                        </p:tgtEl>
                                        <p:attrNameLst>
                                          <p:attrName>style.visibility</p:attrName>
                                        </p:attrNameLst>
                                      </p:cBhvr>
                                      <p:to>
                                        <p:strVal val="visible"/>
                                      </p:to>
                                    </p:set>
                                    <p:animEffect transition="in" filter="fade">
                                      <p:cBhvr>
                                        <p:cTn id="22" dur="500"/>
                                        <p:tgtEl>
                                          <p:spTgt spid="3072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24">
                                            <p:txEl>
                                              <p:pRg st="6" end="6"/>
                                            </p:txEl>
                                          </p:spTgt>
                                        </p:tgtEl>
                                        <p:attrNameLst>
                                          <p:attrName>style.visibility</p:attrName>
                                        </p:attrNameLst>
                                      </p:cBhvr>
                                      <p:to>
                                        <p:strVal val="visible"/>
                                      </p:to>
                                    </p:set>
                                    <p:animEffect transition="in" filter="fade">
                                      <p:cBhvr>
                                        <p:cTn id="27" dur="500"/>
                                        <p:tgtEl>
                                          <p:spTgt spid="3072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24">
                                            <p:txEl>
                                              <p:pRg st="7" end="7"/>
                                            </p:txEl>
                                          </p:spTgt>
                                        </p:tgtEl>
                                        <p:attrNameLst>
                                          <p:attrName>style.visibility</p:attrName>
                                        </p:attrNameLst>
                                      </p:cBhvr>
                                      <p:to>
                                        <p:strVal val="visible"/>
                                      </p:to>
                                    </p:set>
                                    <p:animEffect transition="in" filter="fade">
                                      <p:cBhvr>
                                        <p:cTn id="32" dur="500"/>
                                        <p:tgtEl>
                                          <p:spTgt spid="30724">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724">
                                            <p:txEl>
                                              <p:pRg st="8" end="8"/>
                                            </p:txEl>
                                          </p:spTgt>
                                        </p:tgtEl>
                                        <p:attrNameLst>
                                          <p:attrName>style.visibility</p:attrName>
                                        </p:attrNameLst>
                                      </p:cBhvr>
                                      <p:to>
                                        <p:strVal val="visible"/>
                                      </p:to>
                                    </p:set>
                                    <p:animEffect transition="in" filter="fade">
                                      <p:cBhvr>
                                        <p:cTn id="37" dur="500"/>
                                        <p:tgtEl>
                                          <p:spTgt spid="30724">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724">
                                            <p:txEl>
                                              <p:pRg st="9" end="9"/>
                                            </p:txEl>
                                          </p:spTgt>
                                        </p:tgtEl>
                                        <p:attrNameLst>
                                          <p:attrName>style.visibility</p:attrName>
                                        </p:attrNameLst>
                                      </p:cBhvr>
                                      <p:to>
                                        <p:strVal val="visible"/>
                                      </p:to>
                                    </p:set>
                                    <p:animEffect transition="in" filter="fade">
                                      <p:cBhvr>
                                        <p:cTn id="42" dur="500"/>
                                        <p:tgtEl>
                                          <p:spTgt spid="30724">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Laura Terrill</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18</a:t>
            </a:fld>
            <a:endParaRPr lang="en-US" dirty="0"/>
          </a:p>
        </p:txBody>
      </p:sp>
      <p:pic>
        <p:nvPicPr>
          <p:cNvPr id="2050" name="Picture 2" descr="http://www.quotationof.com/images/progress-quotes-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08500" y="-2043066"/>
            <a:ext cx="11868087" cy="890106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4785905" y="5192534"/>
            <a:ext cx="1672045" cy="830997"/>
          </a:xfrm>
          <a:prstGeom prst="rect">
            <a:avLst/>
          </a:prstGeom>
          <a:solidFill>
            <a:schemeClr val="bg1"/>
          </a:solidFill>
        </p:spPr>
        <p:txBody>
          <a:bodyPr wrap="square" rtlCol="0">
            <a:spAutoFit/>
          </a:bodyPr>
          <a:lstStyle/>
          <a:p>
            <a:pPr algn="ctr"/>
            <a:r>
              <a:rPr lang="en-US" sz="2400"/>
              <a:t>WORDS/</a:t>
            </a:r>
          </a:p>
          <a:p>
            <a:pPr algn="ctr"/>
            <a:r>
              <a:rPr lang="en-US" sz="2400"/>
              <a:t>PHRASES</a:t>
            </a:r>
          </a:p>
        </p:txBody>
      </p:sp>
      <p:sp>
        <p:nvSpPr>
          <p:cNvPr id="12" name="TextBox 11"/>
          <p:cNvSpPr txBox="1"/>
          <p:nvPr/>
        </p:nvSpPr>
        <p:spPr>
          <a:xfrm>
            <a:off x="7115992" y="4140926"/>
            <a:ext cx="1974124" cy="461665"/>
          </a:xfrm>
          <a:prstGeom prst="rect">
            <a:avLst/>
          </a:prstGeom>
          <a:solidFill>
            <a:schemeClr val="bg1"/>
          </a:solidFill>
        </p:spPr>
        <p:txBody>
          <a:bodyPr wrap="square" rtlCol="0">
            <a:spAutoFit/>
          </a:bodyPr>
          <a:lstStyle/>
          <a:p>
            <a:pPr algn="ctr"/>
            <a:r>
              <a:rPr lang="en-US" sz="2400"/>
              <a:t>SENTENCES</a:t>
            </a:r>
          </a:p>
        </p:txBody>
      </p:sp>
      <p:sp>
        <p:nvSpPr>
          <p:cNvPr id="13" name="TextBox 12"/>
          <p:cNvSpPr txBox="1"/>
          <p:nvPr/>
        </p:nvSpPr>
        <p:spPr>
          <a:xfrm>
            <a:off x="4796548" y="2861001"/>
            <a:ext cx="1974124" cy="830997"/>
          </a:xfrm>
          <a:prstGeom prst="rect">
            <a:avLst/>
          </a:prstGeom>
          <a:solidFill>
            <a:schemeClr val="bg1"/>
          </a:solidFill>
        </p:spPr>
        <p:txBody>
          <a:bodyPr wrap="square" rtlCol="0">
            <a:spAutoFit/>
          </a:bodyPr>
          <a:lstStyle/>
          <a:p>
            <a:pPr algn="ctr"/>
            <a:r>
              <a:rPr lang="en-US" sz="2400"/>
              <a:t>STRINGS OF SENTENCES</a:t>
            </a:r>
          </a:p>
        </p:txBody>
      </p:sp>
      <p:sp>
        <p:nvSpPr>
          <p:cNvPr id="14" name="TextBox 13"/>
          <p:cNvSpPr txBox="1"/>
          <p:nvPr/>
        </p:nvSpPr>
        <p:spPr>
          <a:xfrm>
            <a:off x="1060331" y="3691998"/>
            <a:ext cx="2179258" cy="461665"/>
          </a:xfrm>
          <a:prstGeom prst="rect">
            <a:avLst/>
          </a:prstGeom>
          <a:solidFill>
            <a:schemeClr val="bg1"/>
          </a:solidFill>
        </p:spPr>
        <p:txBody>
          <a:bodyPr wrap="square" rtlCol="0">
            <a:spAutoFit/>
          </a:bodyPr>
          <a:lstStyle/>
          <a:p>
            <a:pPr algn="ctr"/>
            <a:r>
              <a:rPr lang="en-US" sz="2400"/>
              <a:t>PARAGRAPHS</a:t>
            </a:r>
          </a:p>
        </p:txBody>
      </p:sp>
      <p:sp>
        <p:nvSpPr>
          <p:cNvPr id="11" name="TextBox 10"/>
          <p:cNvSpPr txBox="1"/>
          <p:nvPr/>
        </p:nvSpPr>
        <p:spPr>
          <a:xfrm>
            <a:off x="7258929" y="6023531"/>
            <a:ext cx="1724190" cy="369332"/>
          </a:xfrm>
          <a:prstGeom prst="rect">
            <a:avLst/>
          </a:prstGeom>
          <a:noFill/>
        </p:spPr>
        <p:txBody>
          <a:bodyPr wrap="none" rtlCol="0">
            <a:spAutoFit/>
          </a:bodyPr>
          <a:lstStyle/>
          <a:p>
            <a:r>
              <a:rPr lang="en-US">
                <a:solidFill>
                  <a:schemeClr val="bg1"/>
                </a:solidFill>
              </a:rPr>
              <a:t>Donna Clementi</a:t>
            </a:r>
          </a:p>
        </p:txBody>
      </p:sp>
      <p:sp>
        <p:nvSpPr>
          <p:cNvPr id="16" name="TextBox 15"/>
          <p:cNvSpPr txBox="1"/>
          <p:nvPr/>
        </p:nvSpPr>
        <p:spPr>
          <a:xfrm>
            <a:off x="-406399" y="6392863"/>
            <a:ext cx="2616199" cy="307777"/>
          </a:xfrm>
          <a:prstGeom prst="rect">
            <a:avLst/>
          </a:prstGeom>
          <a:noFill/>
        </p:spPr>
        <p:txBody>
          <a:bodyPr wrap="square" rtlCol="0">
            <a:spAutoFit/>
          </a:bodyPr>
          <a:lstStyle/>
          <a:p>
            <a:r>
              <a:rPr lang="en-US" sz="1400" dirty="0">
                <a:solidFill>
                  <a:schemeClr val="bg1"/>
                </a:solidFill>
              </a:rPr>
              <a:t>Image: www.quotationof.com</a:t>
            </a:r>
          </a:p>
        </p:txBody>
      </p:sp>
    </p:spTree>
    <p:extLst>
      <p:ext uri="{BB962C8B-B14F-4D97-AF65-F5344CB8AC3E}">
        <p14:creationId xmlns:p14="http://schemas.microsoft.com/office/powerpoint/2010/main" val="13679759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192"/>
            <a:ext cx="8229600" cy="1066800"/>
          </a:xfrm>
        </p:spPr>
        <p:txBody>
          <a:bodyPr>
            <a:normAutofit/>
          </a:bodyPr>
          <a:lstStyle/>
          <a:p>
            <a:r>
              <a:rPr lang="en-US"/>
              <a:t>Proficiency-based Rubric</a:t>
            </a:r>
            <a:br>
              <a:rPr lang="en-US"/>
            </a:br>
            <a:r>
              <a:rPr lang="en-US" sz="2222"/>
              <a:t>Interpersonal Mode – Novice Learner</a:t>
            </a:r>
          </a:p>
        </p:txBody>
      </p:sp>
      <p:sp>
        <p:nvSpPr>
          <p:cNvPr id="5" name="Rectangle 4"/>
          <p:cNvSpPr/>
          <p:nvPr/>
        </p:nvSpPr>
        <p:spPr>
          <a:xfrm>
            <a:off x="2463800" y="6520677"/>
            <a:ext cx="6519333" cy="307777"/>
          </a:xfrm>
          <a:prstGeom prst="rect">
            <a:avLst/>
          </a:prstGeom>
        </p:spPr>
        <p:txBody>
          <a:bodyPr wrap="square">
            <a:spAutoFit/>
          </a:bodyPr>
          <a:lstStyle/>
          <a:p>
            <a:pPr algn="r"/>
            <a:r>
              <a:rPr lang="en-US" sz="1400"/>
              <a:t>Taken from: </a:t>
            </a:r>
            <a:r>
              <a:rPr lang="en-US" sz="1400">
                <a:sym typeface="Symbol"/>
              </a:rPr>
              <a:t></a:t>
            </a:r>
            <a:r>
              <a:rPr lang="en-US" sz="1400"/>
              <a:t>2013 Implementing Integrated Performance Assessment </a:t>
            </a:r>
          </a:p>
        </p:txBody>
      </p:sp>
      <p:graphicFrame>
        <p:nvGraphicFramePr>
          <p:cNvPr id="6" name="Table 5"/>
          <p:cNvGraphicFramePr>
            <a:graphicFrameLocks noGrp="1"/>
          </p:cNvGraphicFramePr>
          <p:nvPr/>
        </p:nvGraphicFramePr>
        <p:xfrm>
          <a:off x="219620" y="1651347"/>
          <a:ext cx="8763516" cy="4632960"/>
        </p:xfrm>
        <a:graphic>
          <a:graphicData uri="http://schemas.openxmlformats.org/drawingml/2006/table">
            <a:tbl>
              <a:tblPr firstRow="1" bandRow="1">
                <a:tableStyleId>{5C22544A-7EE6-4342-B048-85BDC9FD1C3A}</a:tableStyleId>
              </a:tblPr>
              <a:tblGrid>
                <a:gridCol w="1752703"/>
                <a:gridCol w="1866557"/>
                <a:gridCol w="1730405"/>
                <a:gridCol w="1730405"/>
                <a:gridCol w="1683446"/>
              </a:tblGrid>
              <a:tr h="457200">
                <a:tc rowSpan="2">
                  <a:txBody>
                    <a:bodyPr/>
                    <a:lstStyle/>
                    <a:p>
                      <a:pPr algn="ctr"/>
                      <a:r>
                        <a:rPr lang="en-US" b="0"/>
                        <a:t>Criteria</a:t>
                      </a:r>
                    </a:p>
                  </a:txBody>
                  <a:tcPr anchor="ctr"/>
                </a:tc>
                <a:tc rowSpan="2">
                  <a:txBody>
                    <a:bodyPr/>
                    <a:lstStyle/>
                    <a:p>
                      <a:pPr algn="ctr"/>
                      <a:r>
                        <a:rPr lang="en-US" b="0"/>
                        <a:t>Exceeds</a:t>
                      </a:r>
                    </a:p>
                    <a:p>
                      <a:pPr algn="ctr"/>
                      <a:r>
                        <a:rPr lang="en-US" b="0"/>
                        <a:t>Expectations</a:t>
                      </a:r>
                    </a:p>
                  </a:txBody>
                  <a:tcPr anchor="ctr"/>
                </a:tc>
                <a:tc gridSpan="2">
                  <a:txBody>
                    <a:bodyPr/>
                    <a:lstStyle/>
                    <a:p>
                      <a:pPr algn="ctr"/>
                      <a:r>
                        <a:rPr lang="en-US" b="0"/>
                        <a:t>Meets Expectations</a:t>
                      </a:r>
                    </a:p>
                  </a:txBody>
                  <a:tcPr anchor="ctr"/>
                </a:tc>
                <a:tc hMerge="1">
                  <a:txBody>
                    <a:bodyPr/>
                    <a:lstStyle/>
                    <a:p>
                      <a:pPr algn="ctr"/>
                      <a:endParaRPr lang="en-US"/>
                    </a:p>
                  </a:txBody>
                  <a:tcPr anchor="ctr"/>
                </a:tc>
                <a:tc rowSpan="2">
                  <a:txBody>
                    <a:bodyPr/>
                    <a:lstStyle/>
                    <a:p>
                      <a:pPr algn="ctr"/>
                      <a:r>
                        <a:rPr lang="en-US" b="0"/>
                        <a:t>Does Not Meet Expectations</a:t>
                      </a:r>
                    </a:p>
                  </a:txBody>
                  <a:tcPr anchor="ctr"/>
                </a:tc>
              </a:tr>
              <a:tr h="457200">
                <a:tc vMerge="1">
                  <a:txBody>
                    <a:bodyPr/>
                    <a:lstStyle/>
                    <a:p>
                      <a:endParaRPr lang="en-US"/>
                    </a:p>
                  </a:txBody>
                  <a:tcPr/>
                </a:tc>
                <a:tc vMerge="1">
                  <a:txBody>
                    <a:bodyPr/>
                    <a:lstStyle/>
                    <a:p>
                      <a:endParaRPr lang="en-US"/>
                    </a:p>
                  </a:txBody>
                  <a:tcPr/>
                </a:tc>
                <a:tc>
                  <a:txBody>
                    <a:bodyPr/>
                    <a:lstStyle/>
                    <a:p>
                      <a:pPr algn="ctr"/>
                      <a:r>
                        <a:rPr lang="en-US" b="0">
                          <a:solidFill>
                            <a:schemeClr val="bg1"/>
                          </a:solidFill>
                        </a:rPr>
                        <a:t>Strong</a:t>
                      </a:r>
                    </a:p>
                  </a:txBody>
                  <a:tcPr anchor="ctr">
                    <a:solidFill>
                      <a:schemeClr val="accent1"/>
                    </a:solidFill>
                  </a:tcPr>
                </a:tc>
                <a:tc>
                  <a:txBody>
                    <a:bodyPr/>
                    <a:lstStyle/>
                    <a:p>
                      <a:pPr algn="ctr"/>
                      <a:r>
                        <a:rPr lang="en-US" b="0">
                          <a:solidFill>
                            <a:schemeClr val="bg1"/>
                          </a:solidFill>
                        </a:rPr>
                        <a:t>Minimal</a:t>
                      </a:r>
                    </a:p>
                  </a:txBody>
                  <a:tcPr anchor="ctr">
                    <a:solidFill>
                      <a:schemeClr val="accent1"/>
                    </a:solidFill>
                  </a:tcPr>
                </a:tc>
                <a:tc vMerge="1">
                  <a:txBody>
                    <a:bodyPr/>
                    <a:lstStyle/>
                    <a:p>
                      <a:endParaRPr lang="en-US"/>
                    </a:p>
                  </a:txBody>
                  <a:tcPr/>
                </a:tc>
              </a:tr>
              <a:tr h="370840">
                <a:tc>
                  <a:txBody>
                    <a:bodyPr/>
                    <a:lstStyle/>
                    <a:p>
                      <a:r>
                        <a:rPr lang="en-US" sz="1400" b="1"/>
                        <a:t>Language Function</a:t>
                      </a:r>
                    </a:p>
                    <a:p>
                      <a:endParaRPr lang="en-US" sz="1400" b="1"/>
                    </a:p>
                    <a:p>
                      <a:r>
                        <a:rPr lang="en-US" sz="1400" i="1"/>
                        <a:t>Language</a:t>
                      </a:r>
                      <a:r>
                        <a:rPr lang="en-US" sz="1400" i="1" baseline="0"/>
                        <a:t> tasks the speaker is able to handle in a consistent, comfortable, sustained, and spontaneous manner. </a:t>
                      </a:r>
                      <a:endParaRPr lang="en-US" sz="1400" i="1"/>
                    </a:p>
                  </a:txBody>
                  <a:tcPr anchor="ctr"/>
                </a:tc>
                <a:tc>
                  <a:txBody>
                    <a:bodyPr/>
                    <a:lstStyle/>
                    <a:p>
                      <a:pPr algn="l"/>
                      <a:r>
                        <a:rPr lang="en-US" sz="1400"/>
                        <a:t>Creates with language by combining and recombining known</a:t>
                      </a:r>
                      <a:r>
                        <a:rPr lang="en-US" sz="1400" baseline="0"/>
                        <a:t> elements; is able to express personal meaning in a basic way. Handles successfully a number of uncomplicated communicative tasks in straightforward social situations, primarily in concrete exchanges and topics necessary for survival in target-language cultures. </a:t>
                      </a:r>
                      <a:endParaRPr lang="en-US" sz="1400"/>
                    </a:p>
                  </a:txBody>
                  <a:tcPr/>
                </a:tc>
                <a:tc>
                  <a:txBody>
                    <a:bodyPr/>
                    <a:lstStyle/>
                    <a:p>
                      <a:pPr algn="l"/>
                      <a:r>
                        <a:rPr lang="en-US" sz="1400"/>
                        <a:t>Uses mostly memorized language with some attempts</a:t>
                      </a:r>
                      <a:r>
                        <a:rPr lang="en-US" sz="1400" baseline="0"/>
                        <a:t> to create. Handles a limited number of uncomplicated tasks involving topics related to basic personal information and some activities, preferences, and immediate needs. </a:t>
                      </a:r>
                      <a:endParaRPr lang="en-US" sz="1400"/>
                    </a:p>
                  </a:txBody>
                  <a:tcPr anchor="ctr"/>
                </a:tc>
                <a:tc>
                  <a:txBody>
                    <a:bodyPr/>
                    <a:lstStyle/>
                    <a:p>
                      <a:pPr algn="l"/>
                      <a:r>
                        <a:rPr lang="en-US" sz="1400"/>
                        <a:t>Uses memorized language only, familiar language. </a:t>
                      </a:r>
                    </a:p>
                  </a:txBody>
                  <a:tcPr anchor="ctr"/>
                </a:tc>
                <a:tc>
                  <a:txBody>
                    <a:bodyPr/>
                    <a:lstStyle/>
                    <a:p>
                      <a:pPr algn="l"/>
                      <a:r>
                        <a:rPr lang="en-US" sz="1400"/>
                        <a:t>Has no real functional</a:t>
                      </a:r>
                      <a:r>
                        <a:rPr lang="en-US" sz="1400" baseline="0"/>
                        <a:t> ability. </a:t>
                      </a:r>
                      <a:endParaRPr lang="en-US" sz="1400"/>
                    </a:p>
                  </a:txBody>
                  <a:tcPr anchor="ctr"/>
                </a:tc>
              </a:tr>
            </a:tbl>
          </a:graphicData>
        </a:graphic>
      </p:graphicFrame>
      <p:sp>
        <p:nvSpPr>
          <p:cNvPr id="8" name="Footer Placeholder 7"/>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19</a:t>
            </a:fld>
            <a:endParaRPr lang="en-US"/>
          </a:p>
        </p:txBody>
      </p:sp>
    </p:spTree>
    <p:extLst>
      <p:ext uri="{BB962C8B-B14F-4D97-AF65-F5344CB8AC3E}">
        <p14:creationId xmlns:p14="http://schemas.microsoft.com/office/powerpoint/2010/main" val="14746034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312259" y="471118"/>
            <a:ext cx="8229600" cy="857250"/>
          </a:xfrm>
        </p:spPr>
        <p:txBody>
          <a:bodyPr>
            <a:normAutofit/>
          </a:bodyPr>
          <a:lstStyle/>
          <a:p>
            <a:r>
              <a:rPr lang="en-US" sz="4500" dirty="0">
                <a:latin typeface="Century Gothic" charset="0"/>
                <a:ea typeface="Century Gothic" charset="0"/>
                <a:cs typeface="Century Gothic" charset="0"/>
              </a:rPr>
              <a:t>Learning Targets</a:t>
            </a:r>
          </a:p>
        </p:txBody>
      </p:sp>
      <p:sp>
        <p:nvSpPr>
          <p:cNvPr id="4" name="Footer Placeholder 3"/>
          <p:cNvSpPr>
            <a:spLocks noGrp="1"/>
          </p:cNvSpPr>
          <p:nvPr>
            <p:ph type="ftr" sz="quarter" idx="11"/>
          </p:nvPr>
        </p:nvSpPr>
        <p:spPr/>
        <p:txBody>
          <a:bodyPr/>
          <a:lstStyle/>
          <a:p>
            <a:r>
              <a:rPr lang="en-US" dirty="0"/>
              <a:t>Laura Terrill</a:t>
            </a:r>
          </a:p>
        </p:txBody>
      </p:sp>
      <p:sp>
        <p:nvSpPr>
          <p:cNvPr id="7" name="Content Placeholder 4"/>
          <p:cNvSpPr txBox="1">
            <a:spLocks/>
          </p:cNvSpPr>
          <p:nvPr/>
        </p:nvSpPr>
        <p:spPr bwMode="auto">
          <a:xfrm>
            <a:off x="243679" y="1672445"/>
            <a:ext cx="8366760" cy="891540"/>
          </a:xfrm>
          <a:prstGeom prst="rect">
            <a:avLst/>
          </a:prstGeom>
          <a:solidFill>
            <a:srgbClr val="49B1C2"/>
          </a:solidFill>
          <a:ln>
            <a:headEnd/>
            <a:tailEnd/>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2800"/>
              <a:t>I can </a:t>
            </a:r>
            <a:r>
              <a:rPr lang="en-US">
                <a:solidFill>
                  <a:schemeClr val="bg1"/>
                </a:solidFill>
              </a:rPr>
              <a:t>identify</a:t>
            </a:r>
            <a:r>
              <a:rPr lang="en-US" sz="2800"/>
              <a:t> and </a:t>
            </a:r>
            <a:r>
              <a:rPr lang="en-US">
                <a:solidFill>
                  <a:schemeClr val="bg1"/>
                </a:solidFill>
              </a:rPr>
              <a:t>explain</a:t>
            </a:r>
            <a:r>
              <a:rPr lang="en-US" sz="2800"/>
              <a:t> performance expectations for each level of instruction.</a:t>
            </a:r>
          </a:p>
        </p:txBody>
      </p:sp>
      <p:sp>
        <p:nvSpPr>
          <p:cNvPr id="8" name="Content Placeholder 4"/>
          <p:cNvSpPr txBox="1">
            <a:spLocks/>
          </p:cNvSpPr>
          <p:nvPr/>
        </p:nvSpPr>
        <p:spPr bwMode="auto">
          <a:xfrm>
            <a:off x="243679" y="3042099"/>
            <a:ext cx="8298180" cy="1064679"/>
          </a:xfrm>
          <a:prstGeom prst="rect">
            <a:avLst/>
          </a:prstGeom>
          <a:solidFill>
            <a:srgbClr val="49B1C2"/>
          </a:solidFill>
          <a:ln>
            <a:headEnd/>
            <a:tailEnd/>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endParaRPr lang="en-US" sz="300" b="1" dirty="0"/>
          </a:p>
          <a:p>
            <a:pPr marL="0" lvl="0" indent="0">
              <a:buNone/>
            </a:pPr>
            <a:r>
              <a:rPr lang="en-US" sz="2800" dirty="0"/>
              <a:t>I can</a:t>
            </a:r>
            <a:r>
              <a:rPr lang="en-US" sz="2800" dirty="0">
                <a:solidFill>
                  <a:schemeClr val="bg1"/>
                </a:solidFill>
              </a:rPr>
              <a:t> </a:t>
            </a:r>
            <a:r>
              <a:rPr lang="en-US" dirty="0">
                <a:solidFill>
                  <a:schemeClr val="bg1"/>
                </a:solidFill>
              </a:rPr>
              <a:t>u</a:t>
            </a:r>
            <a:r>
              <a:rPr lang="en-US">
                <a:solidFill>
                  <a:schemeClr val="bg1"/>
                </a:solidFill>
              </a:rPr>
              <a:t>se </a:t>
            </a:r>
            <a:r>
              <a:rPr lang="en-US" sz="2800"/>
              <a:t>common rubrics for each mode of communication.</a:t>
            </a:r>
          </a:p>
        </p:txBody>
      </p:sp>
      <p:sp>
        <p:nvSpPr>
          <p:cNvPr id="11" name="Content Placeholder 4"/>
          <p:cNvSpPr txBox="1">
            <a:spLocks/>
          </p:cNvSpPr>
          <p:nvPr/>
        </p:nvSpPr>
        <p:spPr bwMode="auto">
          <a:xfrm>
            <a:off x="243679" y="4277718"/>
            <a:ext cx="8366760" cy="891540"/>
          </a:xfrm>
          <a:prstGeom prst="rect">
            <a:avLst/>
          </a:prstGeom>
          <a:solidFill>
            <a:srgbClr val="49B1C2"/>
          </a:solidFill>
          <a:ln>
            <a:headEnd/>
            <a:tailEnd/>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2800"/>
              <a:t>I can </a:t>
            </a:r>
            <a:r>
              <a:rPr lang="en-US">
                <a:solidFill>
                  <a:schemeClr val="bg1"/>
                </a:solidFill>
              </a:rPr>
              <a:t>create</a:t>
            </a:r>
            <a:r>
              <a:rPr lang="en-US" sz="2800"/>
              <a:t> and </a:t>
            </a:r>
            <a:r>
              <a:rPr lang="en-US">
                <a:solidFill>
                  <a:schemeClr val="bg1"/>
                </a:solidFill>
              </a:rPr>
              <a:t>implement</a:t>
            </a:r>
            <a:r>
              <a:rPr lang="en-US" sz="2800"/>
              <a:t> assessments in each mode.</a:t>
            </a:r>
          </a:p>
        </p:txBody>
      </p:sp>
      <p:sp>
        <p:nvSpPr>
          <p:cNvPr id="12" name="Content Placeholder 4"/>
          <p:cNvSpPr txBox="1">
            <a:spLocks/>
          </p:cNvSpPr>
          <p:nvPr/>
        </p:nvSpPr>
        <p:spPr bwMode="auto">
          <a:xfrm>
            <a:off x="243679" y="5513336"/>
            <a:ext cx="8366760" cy="891540"/>
          </a:xfrm>
          <a:prstGeom prst="rect">
            <a:avLst/>
          </a:prstGeom>
          <a:solidFill>
            <a:srgbClr val="49B1C2"/>
          </a:solidFill>
          <a:ln>
            <a:headEnd/>
            <a:tailEnd/>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2800"/>
              <a:t>I can </a:t>
            </a:r>
            <a:r>
              <a:rPr lang="en-US">
                <a:solidFill>
                  <a:schemeClr val="bg1"/>
                </a:solidFill>
              </a:rPr>
              <a:t>design</a:t>
            </a:r>
            <a:r>
              <a:rPr lang="en-US" sz="2800"/>
              <a:t> lessons that embed vocabulary and grammar in support of communicative goals. </a:t>
            </a:r>
          </a:p>
        </p:txBody>
      </p:sp>
    </p:spTree>
    <p:extLst>
      <p:ext uri="{BB962C8B-B14F-4D97-AF65-F5344CB8AC3E}">
        <p14:creationId xmlns:p14="http://schemas.microsoft.com/office/powerpoint/2010/main" val="2136827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871" y="228600"/>
            <a:ext cx="8153400" cy="990600"/>
          </a:xfrm>
        </p:spPr>
        <p:txBody>
          <a:bodyPr>
            <a:noAutofit/>
          </a:bodyPr>
          <a:lstStyle/>
          <a:p>
            <a:r>
              <a:rPr lang="en-US" sz="3600" dirty="0" smtClean="0"/>
              <a:t>Key Functions and Related Tasks</a:t>
            </a:r>
            <a:endParaRPr lang="en-US" sz="3600" dirty="0"/>
          </a:p>
        </p:txBody>
      </p:sp>
      <p:sp>
        <p:nvSpPr>
          <p:cNvPr id="4" name="Footer Placeholder 3"/>
          <p:cNvSpPr>
            <a:spLocks noGrp="1"/>
          </p:cNvSpPr>
          <p:nvPr>
            <p:ph type="ftr" sz="quarter" idx="11"/>
          </p:nvPr>
        </p:nvSpPr>
        <p:spPr/>
        <p:txBody>
          <a:bodyPr/>
          <a:lstStyle/>
          <a:p>
            <a:r>
              <a:rPr lang="en-US" smtClean="0"/>
              <a:t>Laura Terrill</a:t>
            </a:r>
            <a:endParaRPr lang="en-US" dirty="0"/>
          </a:p>
        </p:txBody>
      </p:sp>
      <p:sp>
        <p:nvSpPr>
          <p:cNvPr id="9" name="Slide Number Placeholder 8"/>
          <p:cNvSpPr>
            <a:spLocks noGrp="1"/>
          </p:cNvSpPr>
          <p:nvPr>
            <p:ph type="sldNum" sz="quarter" idx="12"/>
          </p:nvPr>
        </p:nvSpPr>
        <p:spPr/>
        <p:txBody>
          <a:bodyPr>
            <a:normAutofit/>
          </a:bodyPr>
          <a:lstStyle/>
          <a:p>
            <a:fld id="{74C2F60E-34D8-DD42-93FD-7BD7AE432328}" type="slidenum">
              <a:rPr/>
              <a:pPr/>
              <a:t>20</a:t>
            </a:fld>
            <a:endParaRPr lang="en-US"/>
          </a:p>
        </p:txBody>
      </p:sp>
      <p:graphicFrame>
        <p:nvGraphicFramePr>
          <p:cNvPr id="6" name="Content Placeholder 5"/>
          <p:cNvGraphicFramePr>
            <a:graphicFrameLocks noGrp="1"/>
          </p:cNvGraphicFramePr>
          <p:nvPr>
            <p:ph idx="4294967295"/>
            <p:extLst/>
          </p:nvPr>
        </p:nvGraphicFramePr>
        <p:xfrm>
          <a:off x="566738" y="1716088"/>
          <a:ext cx="8577262" cy="4545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6764567" y="3750067"/>
            <a:ext cx="1908957" cy="1077218"/>
          </a:xfrm>
          <a:prstGeom prst="rect">
            <a:avLst/>
          </a:prstGeom>
          <a:noFill/>
        </p:spPr>
        <p:txBody>
          <a:bodyPr wrap="square" rtlCol="0">
            <a:spAutoFit/>
          </a:bodyPr>
          <a:lstStyle/>
          <a:p>
            <a:r>
              <a:rPr lang="en-US" sz="1600" dirty="0" smtClean="0"/>
              <a:t>Present information in writing for an audience</a:t>
            </a:r>
            <a:endParaRPr lang="en-US" sz="1600" dirty="0"/>
          </a:p>
        </p:txBody>
      </p:sp>
      <p:pic>
        <p:nvPicPr>
          <p:cNvPr id="8" name="Picture 8" descr="spiral-full"/>
          <p:cNvPicPr>
            <a:picLocks noChangeAspect="1" noChangeArrowheads="1"/>
          </p:cNvPicPr>
          <p:nvPr/>
        </p:nvPicPr>
        <p:blipFill>
          <a:blip r:embed="rId7"/>
          <a:srcRect/>
          <a:stretch>
            <a:fillRect/>
          </a:stretch>
        </p:blipFill>
        <p:spPr bwMode="auto">
          <a:xfrm>
            <a:off x="434095" y="2830896"/>
            <a:ext cx="1508761" cy="2295144"/>
          </a:xfrm>
          <a:prstGeom prst="rect">
            <a:avLst/>
          </a:prstGeom>
          <a:noFill/>
          <a:ln w="9525">
            <a:noFill/>
            <a:miter lim="800000"/>
            <a:headEnd/>
            <a:tailEnd/>
          </a:ln>
        </p:spPr>
      </p:pic>
    </p:spTree>
    <p:extLst>
      <p:ext uri="{BB962C8B-B14F-4D97-AF65-F5344CB8AC3E}">
        <p14:creationId xmlns:p14="http://schemas.microsoft.com/office/powerpoint/2010/main" val="742231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Spiral of Key Functions</a:t>
            </a:r>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normAutofit/>
          </a:bodyPr>
          <a:lstStyle/>
          <a:p>
            <a:fld id="{D57F1E4F-1CFF-5643-939E-217C01CDF565}" type="slidenum">
              <a:rPr lang="en-US" smtClean="0"/>
              <a:pPr/>
              <a:t>21</a:t>
            </a:fld>
            <a:endParaRPr lang="en-US" dirty="0"/>
          </a:p>
        </p:txBody>
      </p:sp>
      <p:graphicFrame>
        <p:nvGraphicFramePr>
          <p:cNvPr id="6" name="Content Placeholder 5"/>
          <p:cNvGraphicFramePr>
            <a:graphicFrameLocks noGrp="1"/>
          </p:cNvGraphicFramePr>
          <p:nvPr>
            <p:ph sz="quarter" idx="1"/>
            <p:extLst/>
          </p:nvPr>
        </p:nvGraphicFramePr>
        <p:xfrm>
          <a:off x="266700" y="1566941"/>
          <a:ext cx="8686800" cy="4925299"/>
        </p:xfrm>
        <a:graphic>
          <a:graphicData uri="http://schemas.openxmlformats.org/drawingml/2006/table">
            <a:tbl>
              <a:tblPr firstRow="1" bandRow="1">
                <a:tableStyleId>{5C22544A-7EE6-4342-B048-85BDC9FD1C3A}</a:tableStyleId>
              </a:tblPr>
              <a:tblGrid>
                <a:gridCol w="1447800"/>
                <a:gridCol w="1447800"/>
                <a:gridCol w="1447800"/>
                <a:gridCol w="1447800"/>
                <a:gridCol w="1447800"/>
                <a:gridCol w="1447800"/>
              </a:tblGrid>
              <a:tr h="503282">
                <a:tc>
                  <a:txBody>
                    <a:bodyPr/>
                    <a:lstStyle/>
                    <a:p>
                      <a:r>
                        <a:rPr lang="en-US" sz="1400" dirty="0" smtClean="0"/>
                        <a:t>FUNCTION</a:t>
                      </a:r>
                      <a:endParaRPr lang="en-US" sz="1400" b="1" dirty="0">
                        <a:solidFill>
                          <a:schemeClr val="bg1"/>
                        </a:solidFill>
                      </a:endParaRPr>
                    </a:p>
                  </a:txBody>
                  <a:tcPr marL="66233" marR="66233" marT="34290" marB="34290" anchor="ctr"/>
                </a:tc>
                <a:tc gridSpan="5">
                  <a:txBody>
                    <a:bodyPr/>
                    <a:lstStyle/>
                    <a:p>
                      <a:r>
                        <a:rPr lang="en-US" sz="1400" dirty="0" smtClean="0"/>
                        <a:t>NOVICE                                              INTERMEDIATE                                                       ADVANCED</a:t>
                      </a:r>
                      <a:endParaRPr lang="en-US" sz="1400" dirty="0">
                        <a:solidFill>
                          <a:schemeClr val="bg1"/>
                        </a:solidFill>
                      </a:endParaRPr>
                    </a:p>
                  </a:txBody>
                  <a:tcPr marL="66233" marR="66233" marT="34290" marB="34290" anchor="ct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1617857">
                <a:tc>
                  <a:txBody>
                    <a:bodyPr/>
                    <a:lstStyle/>
                    <a:p>
                      <a:r>
                        <a:rPr lang="en-US" sz="1400" dirty="0" smtClean="0"/>
                        <a:t>Describing</a:t>
                      </a:r>
                      <a:r>
                        <a:rPr lang="en-US" sz="1400" baseline="0" dirty="0" smtClean="0"/>
                        <a:t> people, places, things, how and how well</a:t>
                      </a:r>
                      <a:endParaRPr lang="en-US" sz="1400" b="1" dirty="0"/>
                    </a:p>
                  </a:txBody>
                  <a:tcPr marL="66233" marR="66233" marT="34290" marB="34290"/>
                </a:tc>
                <a:tc>
                  <a:txBody>
                    <a:bodyPr/>
                    <a:lstStyle/>
                    <a:p>
                      <a:r>
                        <a:rPr lang="en-US" sz="1400" dirty="0" smtClean="0"/>
                        <a:t>Give a</a:t>
                      </a:r>
                      <a:r>
                        <a:rPr lang="en-US" sz="1400" baseline="0" dirty="0" smtClean="0"/>
                        <a:t> description using one or two short adjectives or adverbs</a:t>
                      </a:r>
                      <a:endParaRPr lang="en-US" sz="1400" dirty="0"/>
                    </a:p>
                  </a:txBody>
                  <a:tcPr marL="66233" marR="66233" marT="34290" marB="34290"/>
                </a:tc>
                <a:tc>
                  <a:txBody>
                    <a:bodyPr/>
                    <a:lstStyle/>
                    <a:p>
                      <a:r>
                        <a:rPr lang="en-US" sz="1400" dirty="0" smtClean="0"/>
                        <a:t>Give a basic description &amp; make simple comparisons using frequently used adjectives and adverbs</a:t>
                      </a:r>
                      <a:endParaRPr lang="en-US" sz="1400" dirty="0"/>
                    </a:p>
                  </a:txBody>
                  <a:tcPr marL="66233" marR="66233" marT="34290" marB="34290"/>
                </a:tc>
                <a:tc>
                  <a:txBody>
                    <a:bodyPr/>
                    <a:lstStyle/>
                    <a:p>
                      <a:r>
                        <a:rPr lang="en-US" sz="1400" dirty="0" smtClean="0"/>
                        <a:t>Give more detailed descriptions including comparatives, contrasts,  and superlatives</a:t>
                      </a:r>
                      <a:endParaRPr lang="en-US" sz="1400" dirty="0"/>
                    </a:p>
                  </a:txBody>
                  <a:tcPr marL="66233" marR="66233" marT="34290" marB="34290"/>
                </a:tc>
                <a:tc>
                  <a:txBody>
                    <a:bodyPr/>
                    <a:lstStyle/>
                    <a:p>
                      <a:r>
                        <a:rPr lang="en-US" sz="1400" dirty="0" smtClean="0"/>
                        <a:t>Give</a:t>
                      </a:r>
                      <a:r>
                        <a:rPr lang="en-US" sz="1400" baseline="0" dirty="0" smtClean="0"/>
                        <a:t> detailed descriptions using a variety of precise adjectives and adverbs</a:t>
                      </a:r>
                      <a:endParaRPr lang="en-US" sz="1400" dirty="0"/>
                    </a:p>
                  </a:txBody>
                  <a:tcPr marL="66233" marR="66233" marT="34290" marB="34290"/>
                </a:tc>
                <a:tc>
                  <a:txBody>
                    <a:bodyPr/>
                    <a:lstStyle/>
                    <a:p>
                      <a:r>
                        <a:rPr lang="en-US" sz="1400" dirty="0" smtClean="0"/>
                        <a:t>Give detailed descriptions using a wide variety of precise adjectives and adverbs</a:t>
                      </a:r>
                      <a:endParaRPr lang="en-US" sz="1400" dirty="0"/>
                    </a:p>
                  </a:txBody>
                  <a:tcPr marL="66233" marR="66233" marT="34290" marB="34290"/>
                </a:tc>
              </a:tr>
              <a:tr h="365760">
                <a:tc gridSpan="6">
                  <a:txBody>
                    <a:bodyPr/>
                    <a:lstStyle/>
                    <a:p>
                      <a:pPr algn="ctr"/>
                      <a:r>
                        <a:rPr lang="en-US" sz="1400" b="1" u="none" dirty="0" smtClean="0"/>
                        <a:t>RELATED LANGUAGE FUNCTIONS</a:t>
                      </a:r>
                      <a:endParaRPr lang="en-US" sz="1400" b="1" u="none" dirty="0"/>
                    </a:p>
                  </a:txBody>
                  <a:tcPr marL="66233" marR="66233" marT="34290" marB="34290" anchor="ctr"/>
                </a:tc>
                <a:tc hMerge="1">
                  <a:txBody>
                    <a:bodyPr/>
                    <a:lstStyle/>
                    <a:p>
                      <a:endParaRPr lang="en-US" dirty="0"/>
                    </a:p>
                  </a:txBody>
                  <a:tcPr>
                    <a:solidFill>
                      <a:schemeClr val="accent5">
                        <a:lumMod val="40000"/>
                        <a:lumOff val="60000"/>
                      </a:schemeClr>
                    </a:solidFill>
                  </a:tcPr>
                </a:tc>
                <a:tc hMerge="1">
                  <a:txBody>
                    <a:bodyPr/>
                    <a:lstStyle/>
                    <a:p>
                      <a:endParaRPr lang="en-US" dirty="0"/>
                    </a:p>
                  </a:txBody>
                  <a:tcPr>
                    <a:solidFill>
                      <a:schemeClr val="accent5">
                        <a:lumMod val="40000"/>
                        <a:lumOff val="60000"/>
                      </a:schemeClr>
                    </a:solidFill>
                  </a:tcPr>
                </a:tc>
                <a:tc hMerge="1">
                  <a:txBody>
                    <a:bodyPr/>
                    <a:lstStyle/>
                    <a:p>
                      <a:endParaRPr lang="en-US" dirty="0"/>
                    </a:p>
                  </a:txBody>
                  <a:tcPr>
                    <a:solidFill>
                      <a:schemeClr val="accent5">
                        <a:lumMod val="40000"/>
                        <a:lumOff val="60000"/>
                      </a:schemeClr>
                    </a:solidFill>
                  </a:tcPr>
                </a:tc>
                <a:tc hMerge="1">
                  <a:txBody>
                    <a:bodyPr/>
                    <a:lstStyle/>
                    <a:p>
                      <a:endParaRPr lang="en-US" dirty="0"/>
                    </a:p>
                  </a:txBody>
                  <a:tcPr>
                    <a:solidFill>
                      <a:schemeClr val="accent5">
                        <a:lumMod val="40000"/>
                        <a:lumOff val="60000"/>
                      </a:schemeClr>
                    </a:solidFill>
                  </a:tcPr>
                </a:tc>
                <a:tc hMerge="1">
                  <a:txBody>
                    <a:bodyPr/>
                    <a:lstStyle/>
                    <a:p>
                      <a:endParaRPr lang="en-US" dirty="0"/>
                    </a:p>
                  </a:txBody>
                  <a:tcPr>
                    <a:solidFill>
                      <a:schemeClr val="accent5">
                        <a:lumMod val="40000"/>
                        <a:lumOff val="60000"/>
                      </a:schemeClr>
                    </a:solidFill>
                  </a:tcPr>
                </a:tc>
              </a:tr>
              <a:tr h="2438400">
                <a:tc gridSpan="2">
                  <a:txBody>
                    <a:bodyPr/>
                    <a:lstStyle/>
                    <a:p>
                      <a:r>
                        <a:rPr lang="en-US" sz="1400" dirty="0" smtClean="0"/>
                        <a:t>Analyze</a:t>
                      </a:r>
                    </a:p>
                    <a:p>
                      <a:r>
                        <a:rPr lang="en-US" sz="1400" dirty="0" smtClean="0"/>
                        <a:t>Categorize</a:t>
                      </a:r>
                    </a:p>
                    <a:p>
                      <a:r>
                        <a:rPr lang="en-US" sz="1400" dirty="0" smtClean="0"/>
                        <a:t>Classify</a:t>
                      </a:r>
                    </a:p>
                    <a:p>
                      <a:r>
                        <a:rPr lang="en-US" sz="1400" dirty="0" smtClean="0"/>
                        <a:t>Clarify</a:t>
                      </a:r>
                    </a:p>
                    <a:p>
                      <a:r>
                        <a:rPr lang="en-US" sz="1400" dirty="0" smtClean="0"/>
                        <a:t>Compare</a:t>
                      </a:r>
                    </a:p>
                    <a:p>
                      <a:r>
                        <a:rPr lang="en-US" sz="1400" dirty="0" smtClean="0"/>
                        <a:t>Contrast</a:t>
                      </a:r>
                    </a:p>
                    <a:p>
                      <a:r>
                        <a:rPr lang="en-US" sz="1400" dirty="0" smtClean="0"/>
                        <a:t>Count</a:t>
                      </a:r>
                    </a:p>
                    <a:p>
                      <a:r>
                        <a:rPr lang="en-US" sz="1400" dirty="0" smtClean="0"/>
                        <a:t>Define</a:t>
                      </a:r>
                    </a:p>
                    <a:p>
                      <a:r>
                        <a:rPr lang="en-US" sz="1400" dirty="0" smtClean="0"/>
                        <a:t>Describe</a:t>
                      </a:r>
                    </a:p>
                    <a:p>
                      <a:r>
                        <a:rPr lang="en-US" sz="1400" dirty="0" smtClean="0"/>
                        <a:t>Describe physical</a:t>
                      </a:r>
                      <a:r>
                        <a:rPr lang="en-US" sz="1400" baseline="0" dirty="0" smtClean="0"/>
                        <a:t> characteristics</a:t>
                      </a:r>
                    </a:p>
                    <a:p>
                      <a:r>
                        <a:rPr lang="en-US" sz="1400" baseline="0" dirty="0" smtClean="0"/>
                        <a:t>Describe the weather</a:t>
                      </a:r>
                      <a:endParaRPr lang="en-US" sz="1400" b="1" dirty="0"/>
                    </a:p>
                  </a:txBody>
                  <a:tcPr marL="66233" marR="66233" marT="34290" marB="34290"/>
                </a:tc>
                <a:tc hMerge="1">
                  <a:txBody>
                    <a:bodyPr/>
                    <a:lstStyle/>
                    <a:p>
                      <a:endParaRPr lang="en-US" dirty="0"/>
                    </a:p>
                  </a:txBody>
                  <a:tcPr>
                    <a:solidFill>
                      <a:schemeClr val="accent5">
                        <a:lumMod val="40000"/>
                        <a:lumOff val="60000"/>
                      </a:schemeClr>
                    </a:solidFill>
                  </a:tcPr>
                </a:tc>
                <a:tc gridSpan="2">
                  <a:txBody>
                    <a:bodyPr/>
                    <a:lstStyle/>
                    <a:p>
                      <a:r>
                        <a:rPr lang="en-US" sz="1400" dirty="0" smtClean="0"/>
                        <a:t>Differentiate</a:t>
                      </a:r>
                    </a:p>
                    <a:p>
                      <a:r>
                        <a:rPr lang="en-US" sz="1400" dirty="0" smtClean="0"/>
                        <a:t>Edit</a:t>
                      </a:r>
                    </a:p>
                    <a:p>
                      <a:r>
                        <a:rPr lang="en-US" sz="1400" dirty="0" smtClean="0"/>
                        <a:t>Evaluate</a:t>
                      </a:r>
                    </a:p>
                    <a:p>
                      <a:r>
                        <a:rPr lang="en-US" sz="1400" dirty="0" smtClean="0"/>
                        <a:t>Explain</a:t>
                      </a:r>
                    </a:p>
                    <a:p>
                      <a:r>
                        <a:rPr lang="en-US" sz="1400" dirty="0" smtClean="0"/>
                        <a:t>Give</a:t>
                      </a:r>
                      <a:r>
                        <a:rPr lang="en-US" sz="1400" baseline="0" dirty="0" smtClean="0"/>
                        <a:t> biographical information</a:t>
                      </a:r>
                    </a:p>
                    <a:p>
                      <a:r>
                        <a:rPr lang="en-US" sz="1400" baseline="0" dirty="0" smtClean="0"/>
                        <a:t>Give examples</a:t>
                      </a:r>
                    </a:p>
                    <a:p>
                      <a:r>
                        <a:rPr lang="en-US" sz="1400" baseline="0" dirty="0" smtClean="0"/>
                        <a:t>Identify</a:t>
                      </a:r>
                    </a:p>
                    <a:p>
                      <a:r>
                        <a:rPr lang="en-US" sz="1400" baseline="0" dirty="0" smtClean="0"/>
                        <a:t>Illustrate</a:t>
                      </a:r>
                    </a:p>
                    <a:p>
                      <a:r>
                        <a:rPr lang="en-US" sz="1400" baseline="0" dirty="0" smtClean="0"/>
                        <a:t>Infer</a:t>
                      </a:r>
                    </a:p>
                    <a:p>
                      <a:r>
                        <a:rPr lang="en-US" sz="1400" baseline="0" dirty="0" smtClean="0"/>
                        <a:t>Interpret</a:t>
                      </a:r>
                      <a:endParaRPr lang="en-US" sz="1400" b="1" dirty="0"/>
                    </a:p>
                  </a:txBody>
                  <a:tcPr marL="66233" marR="66233" marT="34290" marB="34290"/>
                </a:tc>
                <a:tc hMerge="1">
                  <a:txBody>
                    <a:bodyPr/>
                    <a:lstStyle/>
                    <a:p>
                      <a:endParaRPr lang="en-US" dirty="0"/>
                    </a:p>
                  </a:txBody>
                  <a:tcPr>
                    <a:solidFill>
                      <a:schemeClr val="accent5">
                        <a:lumMod val="40000"/>
                        <a:lumOff val="60000"/>
                      </a:schemeClr>
                    </a:solidFill>
                  </a:tcPr>
                </a:tc>
                <a:tc gridSpan="2">
                  <a:txBody>
                    <a:bodyPr/>
                    <a:lstStyle/>
                    <a:p>
                      <a:r>
                        <a:rPr lang="en-US" sz="1400" dirty="0" smtClean="0"/>
                        <a:t>Label</a:t>
                      </a:r>
                    </a:p>
                    <a:p>
                      <a:r>
                        <a:rPr lang="en-US" sz="1400" dirty="0" smtClean="0"/>
                        <a:t>List</a:t>
                      </a:r>
                    </a:p>
                    <a:p>
                      <a:r>
                        <a:rPr lang="en-US" sz="1400" dirty="0" smtClean="0"/>
                        <a:t>Locate</a:t>
                      </a:r>
                    </a:p>
                    <a:p>
                      <a:r>
                        <a:rPr lang="en-US" sz="1400" dirty="0" smtClean="0"/>
                        <a:t>Name</a:t>
                      </a:r>
                    </a:p>
                    <a:p>
                      <a:r>
                        <a:rPr lang="en-US" sz="1400" dirty="0" smtClean="0"/>
                        <a:t>Paraphrase</a:t>
                      </a:r>
                    </a:p>
                    <a:p>
                      <a:r>
                        <a:rPr lang="en-US" sz="1400" dirty="0" smtClean="0"/>
                        <a:t>Present</a:t>
                      </a:r>
                    </a:p>
                    <a:p>
                      <a:r>
                        <a:rPr lang="en-US" sz="1400" dirty="0" smtClean="0"/>
                        <a:t>Rephrase</a:t>
                      </a:r>
                    </a:p>
                    <a:p>
                      <a:r>
                        <a:rPr lang="en-US" sz="1400" dirty="0" smtClean="0"/>
                        <a:t>Restate</a:t>
                      </a:r>
                    </a:p>
                    <a:p>
                      <a:r>
                        <a:rPr lang="en-US" sz="1400" dirty="0" smtClean="0"/>
                        <a:t>Rewrite</a:t>
                      </a:r>
                    </a:p>
                    <a:p>
                      <a:r>
                        <a:rPr lang="en-US" sz="1400" dirty="0" smtClean="0"/>
                        <a:t>Summarize</a:t>
                      </a:r>
                      <a:endParaRPr lang="en-US" sz="1400" b="1" dirty="0" smtClean="0"/>
                    </a:p>
                  </a:txBody>
                  <a:tcPr marL="66233" marR="66233" marT="34290" marB="34290"/>
                </a:tc>
                <a:tc hMerge="1">
                  <a:txBody>
                    <a:bodyPr/>
                    <a:lstStyle/>
                    <a:p>
                      <a:endParaRPr lang="en-US" dirty="0"/>
                    </a:p>
                  </a:txBody>
                  <a:tcPr>
                    <a:solidFill>
                      <a:schemeClr val="accent5">
                        <a:lumMod val="40000"/>
                        <a:lumOff val="60000"/>
                      </a:schemeClr>
                    </a:solidFill>
                  </a:tcPr>
                </a:tc>
              </a:tr>
            </a:tbl>
          </a:graphicData>
        </a:graphic>
      </p:graphicFrame>
      <p:cxnSp>
        <p:nvCxnSpPr>
          <p:cNvPr id="8" name="Straight Arrow Connector 7"/>
          <p:cNvCxnSpPr/>
          <p:nvPr/>
        </p:nvCxnSpPr>
        <p:spPr>
          <a:xfrm>
            <a:off x="2680552" y="1788921"/>
            <a:ext cx="1253067" cy="8467"/>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p:cNvCxnSpPr/>
          <p:nvPr/>
        </p:nvCxnSpPr>
        <p:spPr>
          <a:xfrm>
            <a:off x="6007948" y="1788921"/>
            <a:ext cx="1253067" cy="8467"/>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275298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a:t>
            </a:r>
          </a:p>
        </p:txBody>
      </p:sp>
      <p:pic>
        <p:nvPicPr>
          <p:cNvPr id="3" name="Picture 2"/>
          <p:cNvPicPr>
            <a:picLocks/>
          </p:cNvPicPr>
          <p:nvPr/>
        </p:nvPicPr>
        <p:blipFill rotWithShape="1">
          <a:blip r:embed="rId2">
            <a:extLst>
              <a:ext uri="{28A0092B-C50C-407E-A947-70E740481C1C}">
                <a14:useLocalDpi xmlns:a14="http://schemas.microsoft.com/office/drawing/2010/main" val="0"/>
              </a:ext>
            </a:extLst>
          </a:blip>
          <a:srcRect b="6267"/>
          <a:stretch/>
        </p:blipFill>
        <p:spPr>
          <a:xfrm>
            <a:off x="505345" y="2267806"/>
            <a:ext cx="3749040" cy="3505254"/>
          </a:xfrm>
          <a:prstGeom prst="rect">
            <a:avLst/>
          </a:prstGeom>
        </p:spPr>
      </p:pic>
      <p:sp>
        <p:nvSpPr>
          <p:cNvPr id="7" name="Content Placeholder 8"/>
          <p:cNvSpPr txBox="1">
            <a:spLocks/>
          </p:cNvSpPr>
          <p:nvPr/>
        </p:nvSpPr>
        <p:spPr>
          <a:xfrm>
            <a:off x="4617333" y="2317421"/>
            <a:ext cx="3884003" cy="3909383"/>
          </a:xfrm>
          <a:prstGeom prst="rect">
            <a:avLst/>
          </a:prstGeom>
          <a:ln>
            <a:solidFill>
              <a:schemeClr val="accent1"/>
            </a:solidFill>
          </a:ln>
        </p:spPr>
        <p:txBody>
          <a:bodyPr vert="horz">
            <a:normAutofit fontScale="92500" lnSpcReduction="20000"/>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Based on classroom instruction</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Practiced</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Familiar content and context</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a:ln>
                  <a:noFill/>
                </a:ln>
                <a:solidFill>
                  <a:schemeClr val="tx1"/>
                </a:solidFill>
                <a:effectLst/>
                <a:uLnTx/>
                <a:uFillTx/>
                <a:latin typeface="+mn-lt"/>
                <a:ea typeface="+mn-ea"/>
                <a:cs typeface="+mn-cs"/>
              </a:rPr>
              <a:t>Learners practice the functions and related structures, vocabulary through a variety of tasks to get ready for the final performance assessment tasks</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None/>
              <a:tabLst/>
              <a:defRPr/>
            </a:pPr>
            <a:endParaRPr kumimoji="0" lang="en-US" sz="2900" b="0" i="0" u="none" strike="noStrike" kern="1200" cap="none" spc="0" normalizeH="0" baseline="0" noProof="0">
              <a:ln>
                <a:noFill/>
              </a:ln>
              <a:solidFill>
                <a:schemeClr val="tx1"/>
              </a:solidFill>
              <a:effectLst/>
              <a:uLnTx/>
              <a:uFillTx/>
              <a:latin typeface="+mn-lt"/>
              <a:ea typeface="+mn-ea"/>
              <a:cs typeface="+mn-cs"/>
            </a:endParaRPr>
          </a:p>
        </p:txBody>
      </p:sp>
      <p:sp>
        <p:nvSpPr>
          <p:cNvPr id="9" name="Text Placeholder 7"/>
          <p:cNvSpPr txBox="1">
            <a:spLocks/>
          </p:cNvSpPr>
          <p:nvPr/>
        </p:nvSpPr>
        <p:spPr>
          <a:xfrm>
            <a:off x="4617332" y="1741157"/>
            <a:ext cx="3892393" cy="576262"/>
          </a:xfrm>
          <a:prstGeom prst="rect">
            <a:avLst/>
          </a:prstGeom>
          <a:solidFill>
            <a:schemeClr val="tx2"/>
          </a:solidFill>
          <a:ln>
            <a:solidFill>
              <a:schemeClr val="accent1"/>
            </a:solidFill>
          </a:ln>
        </p:spPr>
        <p:txBody>
          <a:bodyPr vert="horz" rtlCol="0" anchor="ctr">
            <a:normAutofit lnSpcReduction="10000"/>
          </a:bodyPr>
          <a:lstStyle/>
          <a:p>
            <a:pPr marL="0" marR="0" lvl="0" indent="0" algn="ctr" defTabSz="914400" rtl="0" eaLnBrk="1" fontAlgn="auto" latinLnBrk="0" hangingPunct="1">
              <a:lnSpc>
                <a:spcPct val="100000"/>
              </a:lnSpc>
              <a:spcBef>
                <a:spcPts val="700"/>
              </a:spcBef>
              <a:spcAft>
                <a:spcPts val="0"/>
              </a:spcAft>
              <a:buClr>
                <a:schemeClr val="accent2"/>
              </a:buClr>
              <a:buSzPct val="60000"/>
              <a:buFontTx/>
              <a:buNone/>
              <a:tabLst/>
              <a:defRPr/>
            </a:pPr>
            <a:r>
              <a:rPr kumimoji="0" lang="en-US" sz="3200" b="1" i="0" u="none" strike="noStrike" kern="1200" cap="none" spc="0" normalizeH="0" baseline="0" noProof="0">
                <a:ln>
                  <a:noFill/>
                </a:ln>
                <a:solidFill>
                  <a:srgbClr val="FFFFFF"/>
                </a:solidFill>
                <a:effectLst/>
                <a:uLnTx/>
                <a:uFillTx/>
                <a:latin typeface="+mn-lt"/>
                <a:ea typeface="+mn-ea"/>
                <a:cs typeface="+mn-cs"/>
              </a:rPr>
              <a:t>Performance</a:t>
            </a:r>
            <a:r>
              <a:rPr kumimoji="0" lang="en-US" sz="2000" b="1" i="0" u="none" strike="noStrike" kern="1200" cap="none" spc="0" normalizeH="0" baseline="0" noProof="0">
                <a:ln>
                  <a:noFill/>
                </a:ln>
                <a:solidFill>
                  <a:srgbClr val="FFFFFF"/>
                </a:solidFill>
                <a:effectLst/>
                <a:uLnTx/>
                <a:uFillTx/>
                <a:latin typeface="+mn-lt"/>
                <a:ea typeface="+mn-ea"/>
                <a:cs typeface="+mn-cs"/>
              </a:rPr>
              <a:t>	</a:t>
            </a:r>
          </a:p>
        </p:txBody>
      </p:sp>
      <p:sp>
        <p:nvSpPr>
          <p:cNvPr id="10" name="Footer Placeholder 9"/>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22</a:t>
            </a:fld>
            <a:endParaRPr lang="en-US"/>
          </a:p>
        </p:txBody>
      </p:sp>
    </p:spTree>
    <p:extLst>
      <p:ext uri="{BB962C8B-B14F-4D97-AF65-F5344CB8AC3E}">
        <p14:creationId xmlns:p14="http://schemas.microsoft.com/office/powerpoint/2010/main" val="2971900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1313" y="150965"/>
            <a:ext cx="8421687" cy="993775"/>
          </a:xfrm>
        </p:spPr>
        <p:txBody>
          <a:bodyPr>
            <a:normAutofit/>
          </a:bodyPr>
          <a:lstStyle/>
          <a:p>
            <a:pPr eaLnBrk="1" hangingPunct="1"/>
            <a:r>
              <a:rPr lang="en-US" sz="3200" i="1">
                <a:solidFill>
                  <a:schemeClr val="tx1"/>
                </a:solidFill>
              </a:rPr>
              <a:t>NCSSFL-ACTFL Global Can-Do Benchmarks </a:t>
            </a:r>
            <a:endParaRPr lang="en-US" sz="3200">
              <a:solidFill>
                <a:schemeClr val="tx1"/>
              </a:solidFill>
            </a:endParaRPr>
          </a:p>
        </p:txBody>
      </p:sp>
      <p:sp>
        <p:nvSpPr>
          <p:cNvPr id="8" name="Footer Placeholder 7"/>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23</a:t>
            </a:fld>
            <a:endParaRPr lang="en-US"/>
          </a:p>
        </p:txBody>
      </p:sp>
      <p:pic>
        <p:nvPicPr>
          <p:cNvPr id="6" name="Picture 5" descr="Screen Shot 2015-05-20 at 11.02.30 PM.png"/>
          <p:cNvPicPr>
            <a:picLocks noChangeAspect="1"/>
          </p:cNvPicPr>
          <p:nvPr/>
        </p:nvPicPr>
        <p:blipFill>
          <a:blip r:embed="rId3"/>
          <a:stretch>
            <a:fillRect/>
          </a:stretch>
        </p:blipFill>
        <p:spPr>
          <a:xfrm>
            <a:off x="590550" y="1158595"/>
            <a:ext cx="8131568" cy="5266944"/>
          </a:xfrm>
          <a:prstGeom prst="rect">
            <a:avLst/>
          </a:prstGeom>
        </p:spPr>
      </p:pic>
    </p:spTree>
    <p:extLst>
      <p:ext uri="{BB962C8B-B14F-4D97-AF65-F5344CB8AC3E}">
        <p14:creationId xmlns:p14="http://schemas.microsoft.com/office/powerpoint/2010/main" val="16062844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ACTFL Performance Domains</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4" name="Table 3"/>
          <p:cNvGraphicFramePr>
            <a:graphicFrameLocks noGrp="1"/>
          </p:cNvGraphicFramePr>
          <p:nvPr>
            <p:extLst/>
          </p:nvPr>
        </p:nvGraphicFramePr>
        <p:xfrm>
          <a:off x="609600" y="1548645"/>
          <a:ext cx="8153400" cy="5339199"/>
        </p:xfrm>
        <a:graphic>
          <a:graphicData uri="http://schemas.openxmlformats.org/drawingml/2006/table">
            <a:tbl>
              <a:tblPr firstRow="1" bandRow="1">
                <a:tableStyleId>{5C22544A-7EE6-4342-B048-85BDC9FD1C3A}</a:tableStyleId>
              </a:tblPr>
              <a:tblGrid>
                <a:gridCol w="1242950"/>
                <a:gridCol w="3360717"/>
                <a:gridCol w="3549733"/>
              </a:tblGrid>
              <a:tr h="401439">
                <a:tc>
                  <a:txBody>
                    <a:bodyPr/>
                    <a:lstStyle/>
                    <a:p>
                      <a:pPr marL="0" marR="0" algn="ctr">
                        <a:lnSpc>
                          <a:spcPct val="115000"/>
                        </a:lnSpc>
                        <a:spcBef>
                          <a:spcPts val="0"/>
                        </a:spcBef>
                        <a:spcAft>
                          <a:spcPts val="0"/>
                        </a:spcAft>
                      </a:pPr>
                      <a:r>
                        <a:rPr lang="en-US" sz="2000">
                          <a:effectLst/>
                          <a:latin typeface="+mj-lt"/>
                          <a:ea typeface="Times New Roman" charset="0"/>
                          <a:cs typeface="Times New Roman" charset="0"/>
                        </a:rPr>
                        <a:t>Domain</a:t>
                      </a:r>
                      <a:endParaRPr lang="en-US" sz="2000">
                        <a:effectLst/>
                        <a:latin typeface="+mj-lt"/>
                        <a:ea typeface="Calibri" charset="0"/>
                        <a:cs typeface="Times New Roman" charset="0"/>
                      </a:endParaRPr>
                    </a:p>
                  </a:txBody>
                  <a:tcPr marL="68580" marR="68580" marT="0" marB="0"/>
                </a:tc>
                <a:tc>
                  <a:txBody>
                    <a:bodyPr/>
                    <a:lstStyle/>
                    <a:p>
                      <a:pPr marL="0" marR="0" algn="ctr">
                        <a:lnSpc>
                          <a:spcPct val="115000"/>
                        </a:lnSpc>
                        <a:spcBef>
                          <a:spcPts val="0"/>
                        </a:spcBef>
                        <a:spcAft>
                          <a:spcPts val="0"/>
                        </a:spcAft>
                      </a:pPr>
                      <a:r>
                        <a:rPr lang="en-US" sz="2000">
                          <a:effectLst/>
                          <a:latin typeface="+mj-lt"/>
                          <a:ea typeface="Times New Roman" charset="0"/>
                          <a:cs typeface="Times New Roman" charset="0"/>
                        </a:rPr>
                        <a:t>Parameters of Performance</a:t>
                      </a:r>
                      <a:endParaRPr lang="en-US" sz="2000">
                        <a:effectLst/>
                        <a:latin typeface="+mj-lt"/>
                        <a:ea typeface="Calibri" charset="0"/>
                        <a:cs typeface="Times New Roman" charset="0"/>
                      </a:endParaRPr>
                    </a:p>
                  </a:txBody>
                  <a:tcPr marL="68580" marR="68580" marT="0" marB="0"/>
                </a:tc>
                <a:tc>
                  <a:txBody>
                    <a:bodyPr/>
                    <a:lstStyle/>
                    <a:p>
                      <a:pPr marL="0" marR="0" algn="ctr">
                        <a:lnSpc>
                          <a:spcPct val="115000"/>
                        </a:lnSpc>
                        <a:spcBef>
                          <a:spcPts val="0"/>
                        </a:spcBef>
                        <a:spcAft>
                          <a:spcPts val="0"/>
                        </a:spcAft>
                      </a:pPr>
                      <a:r>
                        <a:rPr lang="en-US" sz="2000">
                          <a:effectLst/>
                          <a:latin typeface="+mj-lt"/>
                          <a:ea typeface="Times New Roman" charset="0"/>
                          <a:cs typeface="Times New Roman" charset="0"/>
                        </a:rPr>
                        <a:t>Examples</a:t>
                      </a:r>
                      <a:endParaRPr lang="en-US" sz="2000">
                        <a:effectLst/>
                        <a:latin typeface="+mj-lt"/>
                        <a:ea typeface="Calibri" charset="0"/>
                        <a:cs typeface="Times New Roman" charset="0"/>
                      </a:endParaRPr>
                    </a:p>
                  </a:txBody>
                  <a:tcPr marL="68580" marR="68580" marT="0" marB="0"/>
                </a:tc>
              </a:tr>
              <a:tr h="1365991">
                <a:tc>
                  <a:txBody>
                    <a:bodyPr/>
                    <a:lstStyle/>
                    <a:p>
                      <a:pPr marL="0" marR="0">
                        <a:lnSpc>
                          <a:spcPct val="100000"/>
                        </a:lnSpc>
                        <a:spcBef>
                          <a:spcPts val="0"/>
                        </a:spcBef>
                        <a:spcAft>
                          <a:spcPts val="0"/>
                        </a:spcAft>
                      </a:pPr>
                      <a:r>
                        <a:rPr lang="en-US" sz="1800">
                          <a:effectLst/>
                          <a:latin typeface="+mj-lt"/>
                          <a:ea typeface="Times New Roman" charset="0"/>
                          <a:cs typeface="Times New Roman" charset="0"/>
                        </a:rPr>
                        <a:t>Functions</a:t>
                      </a:r>
                      <a:endParaRPr lang="en-US" sz="1800">
                        <a:effectLst/>
                        <a:latin typeface="+mj-lt"/>
                        <a:ea typeface="Calibri" charset="0"/>
                        <a:cs typeface="Times New Roman" charset="0"/>
                      </a:endParaRPr>
                    </a:p>
                  </a:txBody>
                  <a:tcPr marL="68580" marR="68580" marT="0" marB="0" anchor="ctr"/>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What types of communication can the learner understand and use?</a:t>
                      </a:r>
                      <a:endParaRPr lang="en-US" sz="1800">
                        <a:effectLst/>
                        <a:latin typeface="+mj-lt"/>
                        <a:ea typeface="Calibri" charset="0"/>
                        <a:cs typeface="Times New Roman" charset="0"/>
                      </a:endParaRPr>
                    </a:p>
                  </a:txBody>
                  <a:tcPr marL="68580" marR="68580" marT="0" marB="0"/>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Ask and answer questions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Describe a person, place, thing</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Express likes, dislikes with reasons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Tell a story with detailed descriptions</a:t>
                      </a:r>
                      <a:endParaRPr lang="en-US" sz="1800">
                        <a:effectLst/>
                        <a:latin typeface="+mj-lt"/>
                        <a:ea typeface="Calibri" charset="0"/>
                        <a:cs typeface="Times New Roman" charset="0"/>
                      </a:endParaRPr>
                    </a:p>
                  </a:txBody>
                  <a:tcPr marL="68580" marR="68580" marT="0" marB="0"/>
                </a:tc>
              </a:tr>
              <a:tr h="1593656">
                <a:tc>
                  <a:txBody>
                    <a:bodyPr/>
                    <a:lstStyle/>
                    <a:p>
                      <a:pPr marL="0" marR="0">
                        <a:lnSpc>
                          <a:spcPct val="100000"/>
                        </a:lnSpc>
                        <a:spcBef>
                          <a:spcPts val="0"/>
                        </a:spcBef>
                        <a:spcAft>
                          <a:spcPts val="0"/>
                        </a:spcAft>
                      </a:pPr>
                      <a:r>
                        <a:rPr lang="en-US" sz="1800">
                          <a:effectLst/>
                          <a:latin typeface="+mj-lt"/>
                          <a:ea typeface="Times New Roman" charset="0"/>
                          <a:cs typeface="Times New Roman" charset="0"/>
                        </a:rPr>
                        <a:t>Contexts and Content</a:t>
                      </a:r>
                      <a:endParaRPr lang="en-US" sz="1800">
                        <a:effectLst/>
                        <a:latin typeface="+mj-lt"/>
                        <a:ea typeface="Calibri" charset="0"/>
                        <a:cs typeface="Times New Roman" charset="0"/>
                      </a:endParaRPr>
                    </a:p>
                  </a:txBody>
                  <a:tcPr marL="68580" marR="68580" marT="0" marB="0" anchor="ctr"/>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What are the contexts (situations) in which the learner can communicate?</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What are the topics that the learner can understand and discuss?</a:t>
                      </a:r>
                      <a:endParaRPr lang="en-US" sz="1800">
                        <a:effectLst/>
                        <a:latin typeface="+mj-lt"/>
                        <a:ea typeface="Calibri" charset="0"/>
                        <a:cs typeface="Times New Roman" charset="0"/>
                      </a:endParaRPr>
                    </a:p>
                  </a:txBody>
                  <a:tcPr marL="68580" marR="68580" marT="0" marB="0"/>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Oneself </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Family</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Community</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Interests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Professions-</a:t>
                      </a:r>
                      <a:r>
                        <a:rPr lang="en-US" sz="1800" baseline="0">
                          <a:effectLst/>
                          <a:latin typeface="+mj-lt"/>
                          <a:ea typeface="Times New Roman" charset="0"/>
                          <a:cs typeface="Times New Roman" charset="0"/>
                        </a:rPr>
                        <a:t> occupational needs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Global issues</a:t>
                      </a:r>
                      <a:endParaRPr lang="en-US" sz="1800">
                        <a:effectLst/>
                        <a:latin typeface="+mj-lt"/>
                        <a:ea typeface="Calibri" charset="0"/>
                        <a:cs typeface="Times New Roman" charset="0"/>
                      </a:endParaRPr>
                    </a:p>
                  </a:txBody>
                  <a:tcPr marL="68580" marR="68580" marT="0" marB="0"/>
                </a:tc>
              </a:tr>
              <a:tr h="1365991">
                <a:tc>
                  <a:txBody>
                    <a:bodyPr/>
                    <a:lstStyle/>
                    <a:p>
                      <a:pPr marL="0" marR="0">
                        <a:lnSpc>
                          <a:spcPct val="100000"/>
                        </a:lnSpc>
                        <a:spcBef>
                          <a:spcPts val="0"/>
                        </a:spcBef>
                        <a:spcAft>
                          <a:spcPts val="0"/>
                        </a:spcAft>
                      </a:pPr>
                      <a:r>
                        <a:rPr lang="en-US" sz="1800">
                          <a:effectLst/>
                          <a:latin typeface="+mj-lt"/>
                          <a:ea typeface="Times New Roman" charset="0"/>
                          <a:cs typeface="Times New Roman" charset="0"/>
                        </a:rPr>
                        <a:t>Text Type</a:t>
                      </a:r>
                      <a:endParaRPr lang="en-US" sz="1800">
                        <a:effectLst/>
                        <a:latin typeface="+mj-lt"/>
                        <a:ea typeface="Calibri" charset="0"/>
                        <a:cs typeface="Times New Roman" charset="0"/>
                      </a:endParaRPr>
                    </a:p>
                  </a:txBody>
                  <a:tcPr marL="68580" marR="68580" marT="0" marB="0" anchor="ctr"/>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What types of texts can the learner understand and produce in order to be a novice, intermediate, or advanced communicator?</a:t>
                      </a:r>
                      <a:endParaRPr lang="en-US" sz="1800">
                        <a:effectLst/>
                        <a:latin typeface="+mj-lt"/>
                        <a:ea typeface="Calibri" charset="0"/>
                        <a:cs typeface="Times New Roman" charset="0"/>
                      </a:endParaRPr>
                    </a:p>
                  </a:txBody>
                  <a:tcPr marL="68580" marR="68580" marT="0" marB="0"/>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Words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Phrases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Sentences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Questions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Strings of sentences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Paragraphs</a:t>
                      </a:r>
                      <a:endParaRPr lang="en-US" sz="1800">
                        <a:effectLst/>
                        <a:latin typeface="+mj-lt"/>
                        <a:ea typeface="Calibri"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3766997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ACTFL Performance Domains</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4" name="Table 3"/>
          <p:cNvGraphicFramePr>
            <a:graphicFrameLocks noGrp="1"/>
          </p:cNvGraphicFramePr>
          <p:nvPr>
            <p:extLst/>
          </p:nvPr>
        </p:nvGraphicFramePr>
        <p:xfrm>
          <a:off x="609600" y="1548645"/>
          <a:ext cx="8153400" cy="4677230"/>
        </p:xfrm>
        <a:graphic>
          <a:graphicData uri="http://schemas.openxmlformats.org/drawingml/2006/table">
            <a:tbl>
              <a:tblPr firstRow="1" bandRow="1">
                <a:tableStyleId>{5C22544A-7EE6-4342-B048-85BDC9FD1C3A}</a:tableStyleId>
              </a:tblPr>
              <a:tblGrid>
                <a:gridCol w="1884218"/>
                <a:gridCol w="2909455"/>
                <a:gridCol w="3359727"/>
              </a:tblGrid>
              <a:tr h="618794">
                <a:tc>
                  <a:txBody>
                    <a:bodyPr/>
                    <a:lstStyle/>
                    <a:p>
                      <a:pPr marL="0" marR="0" algn="ctr">
                        <a:lnSpc>
                          <a:spcPct val="100000"/>
                        </a:lnSpc>
                        <a:spcBef>
                          <a:spcPts val="0"/>
                        </a:spcBef>
                        <a:spcAft>
                          <a:spcPts val="0"/>
                        </a:spcAft>
                      </a:pPr>
                      <a:r>
                        <a:rPr lang="en-US" sz="2400">
                          <a:effectLst/>
                          <a:latin typeface="+mj-lt"/>
                          <a:ea typeface="Times New Roman" charset="0"/>
                          <a:cs typeface="Times New Roman" charset="0"/>
                        </a:rPr>
                        <a:t>Domain</a:t>
                      </a:r>
                      <a:endParaRPr lang="en-US" sz="2400">
                        <a:effectLst/>
                        <a:latin typeface="+mj-lt"/>
                        <a:ea typeface="Calibri" charset="0"/>
                        <a:cs typeface="Times New Roman" charset="0"/>
                      </a:endParaRPr>
                    </a:p>
                  </a:txBody>
                  <a:tcPr marL="68580" marR="68580" marT="0" marB="0" anchor="ctr"/>
                </a:tc>
                <a:tc>
                  <a:txBody>
                    <a:bodyPr/>
                    <a:lstStyle/>
                    <a:p>
                      <a:pPr marL="0" marR="0" algn="ctr">
                        <a:lnSpc>
                          <a:spcPct val="100000"/>
                        </a:lnSpc>
                        <a:spcBef>
                          <a:spcPts val="0"/>
                        </a:spcBef>
                        <a:spcAft>
                          <a:spcPts val="0"/>
                        </a:spcAft>
                      </a:pPr>
                      <a:r>
                        <a:rPr lang="en-US" sz="2400">
                          <a:effectLst/>
                          <a:latin typeface="+mj-lt"/>
                          <a:ea typeface="Times New Roman" charset="0"/>
                          <a:cs typeface="Times New Roman" charset="0"/>
                        </a:rPr>
                        <a:t>Qualities of performance</a:t>
                      </a:r>
                      <a:endParaRPr lang="en-US" sz="2400">
                        <a:effectLst/>
                        <a:latin typeface="+mj-lt"/>
                        <a:ea typeface="Calibri" charset="0"/>
                        <a:cs typeface="Times New Roman" charset="0"/>
                      </a:endParaRPr>
                    </a:p>
                  </a:txBody>
                  <a:tcPr marL="68580" marR="68580" marT="0" marB="0" anchor="ctr"/>
                </a:tc>
                <a:tc>
                  <a:txBody>
                    <a:bodyPr/>
                    <a:lstStyle/>
                    <a:p>
                      <a:pPr marL="0" marR="0" algn="ctr">
                        <a:lnSpc>
                          <a:spcPct val="100000"/>
                        </a:lnSpc>
                        <a:spcBef>
                          <a:spcPts val="0"/>
                        </a:spcBef>
                        <a:spcAft>
                          <a:spcPts val="0"/>
                        </a:spcAft>
                      </a:pPr>
                      <a:r>
                        <a:rPr lang="en-US" sz="2400">
                          <a:effectLst/>
                          <a:latin typeface="+mj-lt"/>
                          <a:ea typeface="Times New Roman" charset="0"/>
                          <a:cs typeface="Times New Roman" charset="0"/>
                        </a:rPr>
                        <a:t>What it describes</a:t>
                      </a:r>
                      <a:endParaRPr lang="en-US" sz="2400">
                        <a:effectLst/>
                        <a:latin typeface="+mj-lt"/>
                        <a:ea typeface="Calibri" charset="0"/>
                        <a:cs typeface="Times New Roman" charset="0"/>
                      </a:endParaRPr>
                    </a:p>
                  </a:txBody>
                  <a:tcPr marL="68580" marR="68580" marT="0" marB="0" anchor="ctr"/>
                </a:tc>
              </a:tr>
              <a:tr h="822960">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Language Control</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How accurate is the language?</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Learner’s level of control over the language they use</a:t>
                      </a:r>
                      <a:endParaRPr lang="en-US" sz="2000">
                        <a:effectLst/>
                        <a:latin typeface="+mj-lt"/>
                        <a:ea typeface="Calibri" charset="0"/>
                        <a:cs typeface="Times New Roman" charset="0"/>
                      </a:endParaRPr>
                    </a:p>
                  </a:txBody>
                  <a:tcPr marL="68580" marR="68580" marT="0" marB="0" anchor="ctr"/>
                </a:tc>
              </a:tr>
              <a:tr h="1097280">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Vocabulary</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How broad is the vocabulary?</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The number of topics and related specificity that a learner can address</a:t>
                      </a:r>
                      <a:endParaRPr lang="en-US" sz="2000">
                        <a:effectLst/>
                        <a:latin typeface="+mj-lt"/>
                        <a:ea typeface="Calibri" charset="0"/>
                        <a:cs typeface="Times New Roman" charset="0"/>
                      </a:endParaRPr>
                    </a:p>
                  </a:txBody>
                  <a:tcPr marL="68580" marR="68580" marT="0" marB="0" anchor="ctr"/>
                </a:tc>
              </a:tr>
              <a:tr h="928190">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Communication Strategies</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How does the learner maintain communication?</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Strategies to negotiate meaning and express oneself</a:t>
                      </a:r>
                      <a:endParaRPr lang="en-US" sz="2000">
                        <a:effectLst/>
                        <a:latin typeface="+mj-lt"/>
                        <a:ea typeface="Calibri" charset="0"/>
                        <a:cs typeface="Times New Roman" charset="0"/>
                      </a:endParaRPr>
                    </a:p>
                  </a:txBody>
                  <a:tcPr marL="68580" marR="68580" marT="0" marB="0" anchor="ctr"/>
                </a:tc>
              </a:tr>
              <a:tr h="1097280">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Cultural Awareness</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How is cultural knowledge reflected in language use?</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Products, practices, and perspectives used to communicate successfully</a:t>
                      </a:r>
                      <a:endParaRPr lang="en-US" sz="2000">
                        <a:effectLst/>
                        <a:latin typeface="+mj-lt"/>
                        <a:ea typeface="Calibri" charset="0"/>
                        <a:cs typeface="Times New Roman" charset="0"/>
                      </a:endParaRPr>
                    </a:p>
                  </a:txBody>
                  <a:tcPr marL="68580" marR="68580" marT="0" marB="0" anchor="ctr"/>
                </a:tc>
              </a:tr>
            </a:tbl>
          </a:graphicData>
        </a:graphic>
      </p:graphicFrame>
    </p:spTree>
    <p:extLst>
      <p:ext uri="{BB962C8B-B14F-4D97-AF65-F5344CB8AC3E}">
        <p14:creationId xmlns:p14="http://schemas.microsoft.com/office/powerpoint/2010/main" val="4103522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4370" name="Rectangle 2"/>
          <p:cNvSpPr>
            <a:spLocks noGrp="1" noChangeArrowheads="1"/>
          </p:cNvSpPr>
          <p:nvPr>
            <p:ph type="title"/>
          </p:nvPr>
        </p:nvSpPr>
        <p:spPr>
          <a:xfrm>
            <a:off x="612648" y="25400"/>
            <a:ext cx="8153400" cy="990600"/>
          </a:xfrm>
        </p:spPr>
        <p:txBody>
          <a:bodyPr>
            <a:normAutofit/>
          </a:bodyPr>
          <a:lstStyle/>
          <a:p>
            <a:r>
              <a:rPr lang="en-US" sz="3600">
                <a:solidFill>
                  <a:schemeClr val="tx1"/>
                </a:solidFill>
              </a:rPr>
              <a:t>Performance Rubric – Interpersonal Task</a:t>
            </a:r>
          </a:p>
        </p:txBody>
      </p:sp>
      <p:graphicFrame>
        <p:nvGraphicFramePr>
          <p:cNvPr id="7" name="Content Placeholder 6"/>
          <p:cNvGraphicFramePr>
            <a:graphicFrameLocks noGrp="1"/>
          </p:cNvGraphicFramePr>
          <p:nvPr>
            <p:ph sz="quarter" idx="1"/>
            <p:extLst/>
          </p:nvPr>
        </p:nvGraphicFramePr>
        <p:xfrm>
          <a:off x="177800" y="927100"/>
          <a:ext cx="8766175" cy="5456682"/>
        </p:xfrm>
        <a:graphic>
          <a:graphicData uri="http://schemas.openxmlformats.org/drawingml/2006/table">
            <a:tbl>
              <a:tblPr firstRow="1" bandRow="1">
                <a:tableStyleId>{5C22544A-7EE6-4342-B048-85BDC9FD1C3A}</a:tableStyleId>
              </a:tblPr>
              <a:tblGrid>
                <a:gridCol w="1753235"/>
                <a:gridCol w="1753235"/>
                <a:gridCol w="1753235"/>
                <a:gridCol w="1753235"/>
                <a:gridCol w="1753235"/>
              </a:tblGrid>
              <a:tr h="370840">
                <a:tc>
                  <a:txBody>
                    <a:bodyPr/>
                    <a:lstStyle/>
                    <a:p>
                      <a:pPr marL="0" marR="0">
                        <a:lnSpc>
                          <a:spcPct val="150000"/>
                        </a:lnSpc>
                        <a:spcBef>
                          <a:spcPts val="0"/>
                        </a:spcBef>
                        <a:spcAft>
                          <a:spcPts val="0"/>
                        </a:spcAft>
                      </a:pPr>
                      <a:endParaRPr lang="en-US" sz="1100">
                        <a:latin typeface="Times New Roman"/>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100" b="1">
                          <a:latin typeface="Times New Roman"/>
                          <a:ea typeface="Cambria"/>
                          <a:cs typeface="Times New Roman"/>
                        </a:rPr>
                        <a:t>Strong </a:t>
                      </a:r>
                      <a:endParaRPr lang="en-US" sz="1100">
                        <a:latin typeface="Times New Roman"/>
                        <a:ea typeface="Cambria"/>
                        <a:cs typeface="Times New Roman"/>
                      </a:endParaRPr>
                    </a:p>
                    <a:p>
                      <a:pPr marL="0" marR="0" algn="ctr">
                        <a:lnSpc>
                          <a:spcPct val="115000"/>
                        </a:lnSpc>
                        <a:spcBef>
                          <a:spcPts val="0"/>
                        </a:spcBef>
                        <a:spcAft>
                          <a:spcPts val="0"/>
                        </a:spcAft>
                      </a:pPr>
                      <a:r>
                        <a:rPr lang="en-US" sz="1100" b="1">
                          <a:latin typeface="Times New Roman"/>
                          <a:ea typeface="Cambria"/>
                          <a:cs typeface="Times New Roman"/>
                        </a:rPr>
                        <a:t>Performance</a:t>
                      </a:r>
                      <a:endParaRPr lang="en-US" sz="1100">
                        <a:latin typeface="Times New Roman"/>
                        <a:ea typeface="Cambria"/>
                        <a:cs typeface="Times New Roman"/>
                      </a:endParaRPr>
                    </a:p>
                    <a:p>
                      <a:pPr marL="0" marR="0">
                        <a:lnSpc>
                          <a:spcPct val="150000"/>
                        </a:lnSpc>
                        <a:spcBef>
                          <a:spcPts val="0"/>
                        </a:spcBef>
                        <a:spcAft>
                          <a:spcPts val="0"/>
                        </a:spcAft>
                      </a:pPr>
                      <a:r>
                        <a:rPr lang="en-US" sz="1100" b="1">
                          <a:latin typeface="Times New Roman"/>
                          <a:ea typeface="Cambria"/>
                          <a:cs typeface="Times New Roman"/>
                        </a:rPr>
                        <a:t>   10                                  9</a:t>
                      </a:r>
                      <a:endParaRPr lang="en-US" sz="1100">
                        <a:latin typeface="Times New Roman"/>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100" b="1">
                          <a:latin typeface="Times New Roman"/>
                          <a:ea typeface="Cambria"/>
                          <a:cs typeface="Times New Roman"/>
                        </a:rPr>
                        <a:t>Meets Expectations</a:t>
                      </a:r>
                      <a:endParaRPr lang="en-US" sz="1100">
                        <a:latin typeface="Times New Roman"/>
                        <a:ea typeface="Cambria"/>
                        <a:cs typeface="Times New Roman"/>
                      </a:endParaRPr>
                    </a:p>
                    <a:p>
                      <a:pPr marL="0" marR="0" algn="ctr">
                        <a:lnSpc>
                          <a:spcPct val="150000"/>
                        </a:lnSpc>
                        <a:spcBef>
                          <a:spcPts val="0"/>
                        </a:spcBef>
                        <a:spcAft>
                          <a:spcPts val="0"/>
                        </a:spcAft>
                      </a:pPr>
                      <a:r>
                        <a:rPr lang="en-US" sz="1100" b="1">
                          <a:latin typeface="Times New Roman"/>
                          <a:ea typeface="Cambria"/>
                          <a:cs typeface="Times New Roman"/>
                        </a:rPr>
                        <a:t>8</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1">
                          <a:latin typeface="Times New Roman"/>
                          <a:ea typeface="Cambria"/>
                          <a:cs typeface="Times New Roman"/>
                        </a:rPr>
                        <a:t>Approaching Expectations</a:t>
                      </a:r>
                      <a:endParaRPr lang="en-US" sz="1100">
                        <a:latin typeface="Times New Roman"/>
                        <a:ea typeface="Cambria"/>
                        <a:cs typeface="Times New Roman"/>
                      </a:endParaRPr>
                    </a:p>
                    <a:p>
                      <a:pPr marL="0" marR="0" algn="ctr">
                        <a:lnSpc>
                          <a:spcPct val="115000"/>
                        </a:lnSpc>
                        <a:spcBef>
                          <a:spcPts val="0"/>
                        </a:spcBef>
                        <a:spcAft>
                          <a:spcPts val="0"/>
                        </a:spcAft>
                      </a:pPr>
                      <a:r>
                        <a:rPr lang="en-US" sz="1100" b="1">
                          <a:latin typeface="Times New Roman"/>
                          <a:ea typeface="Cambria"/>
                          <a:cs typeface="Times New Roman"/>
                        </a:rPr>
                        <a:t>7</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1">
                          <a:latin typeface="Times New Roman"/>
                          <a:ea typeface="Cambria"/>
                          <a:cs typeface="Times New Roman"/>
                        </a:rPr>
                        <a:t>Strugging</a:t>
                      </a:r>
                      <a:endParaRPr lang="en-US" sz="1100">
                        <a:latin typeface="Times New Roman"/>
                        <a:ea typeface="Cambria"/>
                        <a:cs typeface="Times New Roman"/>
                      </a:endParaRPr>
                    </a:p>
                    <a:p>
                      <a:pPr marL="0" marR="0" algn="ctr">
                        <a:lnSpc>
                          <a:spcPct val="115000"/>
                        </a:lnSpc>
                        <a:spcBef>
                          <a:spcPts val="0"/>
                        </a:spcBef>
                        <a:spcAft>
                          <a:spcPts val="0"/>
                        </a:spcAft>
                      </a:pPr>
                      <a:r>
                        <a:rPr lang="en-US" sz="1100" b="1">
                          <a:latin typeface="Times New Roman"/>
                          <a:ea typeface="Cambria"/>
                          <a:cs typeface="Times New Roman"/>
                        </a:rPr>
                        <a:t>6  </a:t>
                      </a:r>
                      <a:endParaRPr lang="en-US" sz="1100">
                        <a:latin typeface="Times New Roman"/>
                        <a:ea typeface="Cambria"/>
                        <a:cs typeface="Times New Roman"/>
                      </a:endParaRP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well am I understood?</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easily understood; errors in speaking are minor and do not interfere with communication.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understood most of the time; may need to repeat or reword occasionally; errors in speaking do not interfere with communication.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difficult to understand at times; may ask for help expressing ideas; some errors may interfere with communication.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extremely difficult to understand; repeat frequently; errors interfere with communication.</a:t>
                      </a: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involved am I in the conversation?</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ask a variety of relevant questions to keep the conversation going; respond to questions and/or add follow-up comments; encourage others to participate.</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ask relevant questions to keep the conversation going; respond to questions and/or make a follow-up comment; equal participant in conversation.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ask a few relevant questions; give simple or minimal answers to questions.</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ask random questions that may or may not be on topic; minimal participation.</a:t>
                      </a: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easily do I deliver my thoughts?</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Cambria"/>
                          <a:ea typeface="Cambria"/>
                          <a:cs typeface="Times New Roman"/>
                        </a:rPr>
                        <a:t>conversation flows with few pauses</a:t>
                      </a:r>
                      <a:endParaRPr lang="en-US" sz="1100">
                        <a:latin typeface="Times New Roman"/>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100">
                          <a:latin typeface="Cambria"/>
                          <a:ea typeface="Cambria"/>
                          <a:cs typeface="Times New Roman"/>
                        </a:rPr>
                        <a:t>hesitations occur but seem natural; complete thoughts.</a:t>
                      </a:r>
                      <a:endParaRPr lang="en-US" sz="1100">
                        <a:latin typeface="Times New Roman"/>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100">
                          <a:latin typeface="Cambria"/>
                          <a:ea typeface="Cambria"/>
                          <a:cs typeface="Times New Roman"/>
                        </a:rPr>
                        <a:t>hesitations occur and are awkward; few or no incomplete thoughts.</a:t>
                      </a:r>
                      <a:endParaRPr lang="en-US" sz="1100">
                        <a:latin typeface="Times New Roman"/>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100">
                          <a:latin typeface="Cambria"/>
                          <a:ea typeface="Cambria"/>
                          <a:cs typeface="Times New Roman"/>
                        </a:rPr>
                        <a:t>speech is slow</a:t>
                      </a:r>
                      <a:r>
                        <a:rPr lang="en-US" sz="1100">
                          <a:latin typeface="Times New Roman"/>
                          <a:ea typeface="Cambria"/>
                          <a:cs typeface="Times New Roman"/>
                        </a:rPr>
                        <a:t> and halting</a:t>
                      </a:r>
                      <a:r>
                        <a:rPr lang="en-US" sz="1100">
                          <a:latin typeface="Cambria"/>
                          <a:ea typeface="Cambria"/>
                          <a:cs typeface="Times New Roman"/>
                        </a:rPr>
                        <a:t>; </a:t>
                      </a:r>
                      <a:r>
                        <a:rPr lang="en-US" sz="1100">
                          <a:latin typeface="Times New Roman"/>
                          <a:ea typeface="Cambria"/>
                          <a:cs typeface="Times New Roman"/>
                        </a:rPr>
                        <a:t>long pauses may occur; </a:t>
                      </a:r>
                      <a:r>
                        <a:rPr lang="en-US" sz="1100">
                          <a:latin typeface="Cambria"/>
                          <a:ea typeface="Cambria"/>
                          <a:cs typeface="Times New Roman"/>
                        </a:rPr>
                        <a:t>struggle to complete or do not complete thoughts.</a:t>
                      </a:r>
                      <a:endParaRPr lang="en-US" sz="1100">
                        <a:latin typeface="Times New Roman"/>
                        <a:ea typeface="Cambria"/>
                        <a:cs typeface="Times New Roman"/>
                      </a:endParaRP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do I demonstrate that I can correctly use the new vocabulary from the unit?</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successfully use many new words and personal vocabulary related to the unit; elaborates to complete the task</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successfully use new words related to the unit to complete the task.</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successfully use a few of the new words related to the unit to partially complete the task.</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rely on simple and very familiar vocabulary to partially complete the task.</a:t>
                      </a: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What cultural knowledge and understandings do I share?</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add relevant information about the target culture; use cultural gestures and/or expressions appropriately.</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refer to relevant information about the target culture; may use cultural gestures and/or expressions appropriately.</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make limited or no references to the target culture; may use a cultural gesture or expression.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respond only from personal point of view or perspective.</a:t>
                      </a:r>
                    </a:p>
                  </a:txBody>
                  <a:tcPr marL="68580" marR="68580" marT="0" marB="0"/>
                </a:tc>
              </a:tr>
            </a:tbl>
          </a:graphicData>
        </a:graphic>
      </p:graphicFrame>
      <p:cxnSp>
        <p:nvCxnSpPr>
          <p:cNvPr id="21" name="Straight Connector 20"/>
          <p:cNvCxnSpPr/>
          <p:nvPr/>
        </p:nvCxnSpPr>
        <p:spPr>
          <a:xfrm>
            <a:off x="457200" y="5334000"/>
            <a:ext cx="77788" cy="158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8" name="Footer Placeholder 7"/>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9560015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509" y="374073"/>
            <a:ext cx="8534400" cy="1316616"/>
          </a:xfrm>
        </p:spPr>
        <p:txBody>
          <a:bodyPr/>
          <a:lstStyle/>
          <a:p>
            <a:pPr algn="ctr"/>
            <a:r>
              <a:rPr lang="en-US" sz="4000" dirty="0" smtClean="0">
                <a:solidFill>
                  <a:schemeClr val="tx1"/>
                </a:solidFill>
              </a:rPr>
              <a:t>PERFORMANCE</a:t>
            </a:r>
            <a:r>
              <a:rPr lang="en-US" dirty="0" smtClean="0">
                <a:solidFill>
                  <a:schemeClr val="tx1"/>
                </a:solidFill>
              </a:rPr>
              <a:t> </a:t>
            </a:r>
            <a:r>
              <a:rPr lang="en-US" sz="3600" dirty="0" smtClean="0">
                <a:solidFill>
                  <a:schemeClr val="tx1"/>
                </a:solidFill>
              </a:rPr>
              <a:t>towards </a:t>
            </a:r>
            <a:r>
              <a:rPr lang="en-US" sz="4000" dirty="0" smtClean="0">
                <a:solidFill>
                  <a:schemeClr val="tx1"/>
                </a:solidFill>
              </a:rPr>
              <a:t>PROFICIENCY</a:t>
            </a:r>
            <a:endParaRPr lang="en-US" sz="4000" dirty="0">
              <a:solidFill>
                <a:schemeClr val="tx1"/>
              </a:solidFill>
            </a:endParaRPr>
          </a:p>
        </p:txBody>
      </p:sp>
      <p:sp>
        <p:nvSpPr>
          <p:cNvPr id="10" name="Footer Placeholder 9"/>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D57F1E4F-1CFF-5643-939E-02111984F565}" type="slidenum">
              <a:rPr lang="en-US" smtClean="0"/>
              <a:t>27</a:t>
            </a:fld>
            <a:endParaRPr lang="en-US" dirty="0"/>
          </a:p>
        </p:txBody>
      </p:sp>
      <p:sp>
        <p:nvSpPr>
          <p:cNvPr id="8" name="Right Arrow 7"/>
          <p:cNvSpPr>
            <a:spLocks noChangeAspect="1"/>
          </p:cNvSpPr>
          <p:nvPr/>
        </p:nvSpPr>
        <p:spPr>
          <a:xfrm>
            <a:off x="3935472" y="2868751"/>
            <a:ext cx="1287621" cy="852113"/>
          </a:xfrm>
          <a:prstGeom prst="rightArrow">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4"/>
              </a:solidFill>
            </a:endParaRPr>
          </a:p>
        </p:txBody>
      </p:sp>
      <p:pic>
        <p:nvPicPr>
          <p:cNvPr id="3" name="Picture 2"/>
          <p:cNvPicPr>
            <a:picLocks/>
          </p:cNvPicPr>
          <p:nvPr/>
        </p:nvPicPr>
        <p:blipFill rotWithShape="1">
          <a:blip r:embed="rId3">
            <a:extLst>
              <a:ext uri="{28A0092B-C50C-407E-A947-70E740481C1C}">
                <a14:useLocalDpi xmlns:a14="http://schemas.microsoft.com/office/drawing/2010/main" val="0"/>
              </a:ext>
            </a:extLst>
          </a:blip>
          <a:srcRect b="6267"/>
          <a:stretch/>
        </p:blipFill>
        <p:spPr>
          <a:xfrm>
            <a:off x="26344" y="1578425"/>
            <a:ext cx="3749040" cy="3410712"/>
          </a:xfrm>
          <a:prstGeom prst="rect">
            <a:avLst/>
          </a:prstGeom>
        </p:spPr>
      </p:pic>
      <p:pic>
        <p:nvPicPr>
          <p:cNvPr id="11" name="Picture 10"/>
          <p:cNvPicPr>
            <a:picLocks/>
          </p:cNvPicPr>
          <p:nvPr/>
        </p:nvPicPr>
        <p:blipFill rotWithShape="1">
          <a:blip r:embed="rId4">
            <a:extLst>
              <a:ext uri="{28A0092B-C50C-407E-A947-70E740481C1C}">
                <a14:useLocalDpi xmlns:a14="http://schemas.microsoft.com/office/drawing/2010/main" val="0"/>
              </a:ext>
            </a:extLst>
          </a:blip>
          <a:srcRect t="18948" r="4719" b="9352"/>
          <a:stretch/>
        </p:blipFill>
        <p:spPr>
          <a:xfrm>
            <a:off x="5278513" y="1600479"/>
            <a:ext cx="3803904" cy="3388658"/>
          </a:xfrm>
          <a:prstGeom prst="rect">
            <a:avLst/>
          </a:prstGeom>
        </p:spPr>
      </p:pic>
      <p:sp>
        <p:nvSpPr>
          <p:cNvPr id="7" name="TextBox 6"/>
          <p:cNvSpPr txBox="1"/>
          <p:nvPr/>
        </p:nvSpPr>
        <p:spPr>
          <a:xfrm>
            <a:off x="207818" y="5268738"/>
            <a:ext cx="8936182" cy="1077218"/>
          </a:xfrm>
          <a:prstGeom prst="rect">
            <a:avLst/>
          </a:prstGeom>
          <a:noFill/>
        </p:spPr>
        <p:txBody>
          <a:bodyPr wrap="square" rtlCol="0">
            <a:spAutoFit/>
          </a:bodyPr>
          <a:lstStyle/>
          <a:p>
            <a:pPr algn="ctr"/>
            <a:r>
              <a:rPr lang="en-US" sz="2000" dirty="0" smtClean="0"/>
              <a:t>Demonstration </a:t>
            </a:r>
            <a:r>
              <a:rPr lang="en-US" sz="2000" dirty="0"/>
              <a:t>of performance within a specific range (novice, intermediate, advanced)</a:t>
            </a:r>
            <a:r>
              <a:rPr lang="en-US" dirty="0"/>
              <a:t> </a:t>
            </a:r>
            <a:r>
              <a:rPr lang="en-US" sz="2400" b="1" i="1" dirty="0">
                <a:solidFill>
                  <a:schemeClr val="accent6"/>
                </a:solidFill>
              </a:rPr>
              <a:t>may be an indication of proficiency</a:t>
            </a:r>
            <a:r>
              <a:rPr lang="en-US" sz="2000" i="1" dirty="0"/>
              <a:t>; </a:t>
            </a:r>
            <a:r>
              <a:rPr lang="en-US" sz="2000" dirty="0"/>
              <a:t>performance on a variety of assessments provides evidence of how the learner may be rated for proficiency.</a:t>
            </a:r>
          </a:p>
        </p:txBody>
      </p:sp>
    </p:spTree>
    <p:extLst>
      <p:ext uri="{BB962C8B-B14F-4D97-AF65-F5344CB8AC3E}">
        <p14:creationId xmlns:p14="http://schemas.microsoft.com/office/powerpoint/2010/main" val="7226683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57200" y="260684"/>
            <a:ext cx="8229600" cy="1069975"/>
          </a:xfrm>
        </p:spPr>
        <p:txBody>
          <a:bodyPr/>
          <a:lstStyle/>
          <a:p>
            <a:pPr algn="ctr" eaLnBrk="1" hangingPunct="1">
              <a:defRPr/>
            </a:pPr>
            <a:r>
              <a:rPr lang="en-US">
                <a:solidFill>
                  <a:schemeClr val="tx1"/>
                </a:solidFill>
              </a:rPr>
              <a:t>Targeted Language Goals</a:t>
            </a:r>
          </a:p>
        </p:txBody>
      </p:sp>
      <p:sp>
        <p:nvSpPr>
          <p:cNvPr id="81923" name="Text Box 3"/>
          <p:cNvSpPr txBox="1">
            <a:spLocks noChangeArrowheads="1"/>
          </p:cNvSpPr>
          <p:nvPr/>
        </p:nvSpPr>
        <p:spPr bwMode="auto">
          <a:xfrm>
            <a:off x="457200" y="4770650"/>
            <a:ext cx="8058150" cy="1585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sz="3200"/>
              <a:t>In 10 words or less, how would </a:t>
            </a:r>
          </a:p>
          <a:p>
            <a:pPr algn="ctr"/>
            <a:r>
              <a:rPr lang="en-US" altLang="x-none" sz="3200"/>
              <a:t>you define the goal for a level 2 </a:t>
            </a:r>
          </a:p>
          <a:p>
            <a:pPr algn="ctr"/>
            <a:r>
              <a:rPr lang="en-US" altLang="x-none" sz="3200"/>
              <a:t>high school class? </a:t>
            </a:r>
          </a:p>
        </p:txBody>
      </p:sp>
      <p:sp>
        <p:nvSpPr>
          <p:cNvPr id="8192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57789701-CE4C-7C4F-8085-38F0682FAB47}" type="slidenum">
              <a:rPr lang="en-US" altLang="x-none" sz="1800">
                <a:solidFill>
                  <a:srgbClr val="FFFFFF"/>
                </a:solidFill>
              </a:rPr>
              <a:pPr/>
              <a:t>28</a:t>
            </a:fld>
            <a:endParaRPr lang="en-US" altLang="x-none" sz="1800">
              <a:solidFill>
                <a:srgbClr val="FFFFFF"/>
              </a:solidFill>
            </a:endParaRPr>
          </a:p>
        </p:txBody>
      </p:sp>
      <p:sp>
        <p:nvSpPr>
          <p:cNvPr id="81925"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1200">
                <a:solidFill>
                  <a:schemeClr val="accent2"/>
                </a:solidFill>
              </a:rPr>
              <a:t>Laura Terrill, 2013</a:t>
            </a:r>
          </a:p>
        </p:txBody>
      </p:sp>
      <p:pic>
        <p:nvPicPr>
          <p:cNvPr id="6" name="Content Placeholder 5" descr="Unknown.jpeg"/>
          <p:cNvPicPr>
            <a:picLocks noChangeAspect="1"/>
          </p:cNvPicPr>
          <p:nvPr/>
        </p:nvPicPr>
        <p:blipFill>
          <a:blip r:embed="rId3"/>
          <a:srcRect l="-780" r="-780"/>
          <a:stretch>
            <a:fillRect/>
          </a:stretch>
        </p:blipFill>
        <p:spPr>
          <a:xfrm>
            <a:off x="1775339" y="1352887"/>
            <a:ext cx="5593322" cy="3170987"/>
          </a:xfrm>
          <a:prstGeom prst="rect">
            <a:avLst/>
          </a:prstGeom>
        </p:spPr>
      </p:pic>
    </p:spTree>
    <p:extLst>
      <p:ext uri="{BB962C8B-B14F-4D97-AF65-F5344CB8AC3E}">
        <p14:creationId xmlns:p14="http://schemas.microsoft.com/office/powerpoint/2010/main" val="11181032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tx1"/>
                </a:solidFill>
              </a:rPr>
              <a:t>Targeted Performance</a:t>
            </a:r>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a:xfrm>
            <a:off x="612648" y="1739900"/>
            <a:ext cx="8153400" cy="1447800"/>
          </a:xfrm>
        </p:spPr>
        <p:txBody>
          <a:bodyPr>
            <a:noAutofit/>
          </a:bodyPr>
          <a:lstStyle/>
          <a:p>
            <a:pPr>
              <a:buNone/>
              <a:defRPr/>
            </a:pPr>
            <a:r>
              <a:rPr lang="en-US" sz="2800" b="1">
                <a:solidFill>
                  <a:schemeClr val="tx1"/>
                </a:solidFill>
                <a:ea typeface="ＭＳ Ｐゴシック" charset="-128"/>
                <a:cs typeface="ＭＳ Ｐゴシック" charset="-128"/>
              </a:rPr>
              <a:t>Level 1</a:t>
            </a:r>
            <a:r>
              <a:rPr lang="en-US" sz="2800">
                <a:solidFill>
                  <a:schemeClr val="tx1"/>
                </a:solidFill>
                <a:ea typeface="ＭＳ Ｐゴシック" charset="-128"/>
                <a:cs typeface="ＭＳ Ｐゴシック" charset="-128"/>
              </a:rPr>
              <a:t> — (Novice High)</a:t>
            </a:r>
            <a:r>
              <a:rPr lang="en-US" sz="2800">
                <a:solidFill>
                  <a:schemeClr val="tx1"/>
                </a:solidFill>
              </a:rPr>
              <a:t> </a:t>
            </a:r>
          </a:p>
          <a:p>
            <a:pPr marL="548640" indent="-228600">
              <a:buFont typeface="Wingdings" charset="2"/>
              <a:buChar char="§"/>
            </a:pPr>
            <a:r>
              <a:rPr lang="en-US" sz="2800">
                <a:solidFill>
                  <a:schemeClr val="tx1"/>
                </a:solidFill>
              </a:rPr>
              <a:t>use simple sentences / questions on very familiar topics </a:t>
            </a:r>
          </a:p>
          <a:p>
            <a:pPr marL="0" indent="0">
              <a:buNone/>
            </a:pPr>
            <a:endParaRPr lang="en-US" sz="2800">
              <a:solidFill>
                <a:schemeClr val="tx1"/>
              </a:solidFill>
              <a:latin typeface="Geneva" pitchFamily="-105" charset="0"/>
            </a:endParaRPr>
          </a:p>
          <a:p>
            <a:pPr marL="0" indent="0">
              <a:buNone/>
            </a:pPr>
            <a:endParaRPr lang="en-US" sz="2800">
              <a:solidFill>
                <a:schemeClr val="tx1"/>
              </a:solidFill>
            </a:endParaRPr>
          </a:p>
          <a:p>
            <a:pPr algn="ctr">
              <a:defRPr/>
            </a:pPr>
            <a:endParaRPr lang="en-US" sz="2800">
              <a:solidFill>
                <a:schemeClr val="tx1"/>
              </a:solidFill>
              <a:ea typeface="ＭＳ Ｐゴシック" charset="-128"/>
              <a:cs typeface="ＭＳ Ｐゴシック" charset="-128"/>
            </a:endParaRPr>
          </a:p>
          <a:p>
            <a:endParaRPr lang="en-US" sz="2800">
              <a:solidFill>
                <a:schemeClr val="tx1"/>
              </a:solidFill>
            </a:endParaRPr>
          </a:p>
        </p:txBody>
      </p:sp>
      <p:sp>
        <p:nvSpPr>
          <p:cNvPr id="5" name="Content Placeholder 3"/>
          <p:cNvSpPr txBox="1">
            <a:spLocks/>
          </p:cNvSpPr>
          <p:nvPr/>
        </p:nvSpPr>
        <p:spPr>
          <a:xfrm>
            <a:off x="612648" y="3560762"/>
            <a:ext cx="8153400" cy="2590800"/>
          </a:xfrm>
          <a:prstGeom prst="rect">
            <a:avLst/>
          </a:prstGeom>
        </p:spPr>
        <p:txBody>
          <a:bodyPr vert="horz">
            <a:noAutofit/>
          </a:bodyPr>
          <a:lstStyle/>
          <a:p>
            <a:pPr marL="0" marR="0" lvl="0" indent="0" algn="l" defTabSz="914400" rtl="0" eaLnBrk="1" fontAlgn="auto" latinLnBrk="0" hangingPunct="1">
              <a:lnSpc>
                <a:spcPct val="100000"/>
              </a:lnSpc>
              <a:spcBef>
                <a:spcPts val="700"/>
              </a:spcBef>
              <a:spcAft>
                <a:spcPts val="0"/>
              </a:spcAft>
              <a:buClr>
                <a:schemeClr val="accent2"/>
              </a:buClr>
              <a:buSzPct val="60000"/>
              <a:buFont typeface="Wingdings"/>
              <a:buNone/>
              <a:tabLst/>
              <a:defRPr/>
            </a:pPr>
            <a:r>
              <a:rPr kumimoji="0" lang="en-US" sz="2800" b="1" i="0" u="none" strike="noStrike" kern="1200" cap="none" spc="0" normalizeH="0" baseline="0" noProof="0">
                <a:ln>
                  <a:noFill/>
                </a:ln>
                <a:effectLst/>
                <a:uLnTx/>
                <a:uFillTx/>
              </a:rPr>
              <a:t>Level 2 </a:t>
            </a:r>
            <a:r>
              <a:rPr kumimoji="0" lang="en-US" sz="2800" b="0" i="0" u="none" strike="noStrike" kern="1200" cap="none" spc="0" normalizeH="0" baseline="0" noProof="0">
                <a:ln>
                  <a:noFill/>
                </a:ln>
                <a:effectLst/>
                <a:uLnTx/>
                <a:uFillTx/>
              </a:rPr>
              <a:t>— (Novice High – Intermediate Low) </a:t>
            </a:r>
          </a:p>
          <a:p>
            <a:pPr marL="548640" marR="0" lvl="0" indent="-228600" algn="l" defTabSz="914400" rtl="0" eaLnBrk="1" fontAlgn="auto" latinLnBrk="0" hangingPunct="1">
              <a:lnSpc>
                <a:spcPct val="100000"/>
              </a:lnSpc>
              <a:spcBef>
                <a:spcPts val="700"/>
              </a:spcBef>
              <a:spcAft>
                <a:spcPts val="0"/>
              </a:spcAft>
              <a:buClr>
                <a:schemeClr val="tx1"/>
              </a:buClr>
              <a:buSzPct val="100000"/>
              <a:buFont typeface="Wingdings" charset="2"/>
              <a:buChar char="§"/>
              <a:tabLst/>
              <a:defRPr/>
            </a:pPr>
            <a:r>
              <a:rPr kumimoji="0" lang="en-US" sz="2800" b="0" i="0" u="none" strike="noStrike" kern="1200" cap="none" spc="0" normalizeH="0" baseline="0" noProof="0">
                <a:ln>
                  <a:noFill/>
                </a:ln>
                <a:effectLst/>
                <a:uLnTx/>
                <a:uFillTx/>
              </a:rPr>
              <a:t>create with language at the sentence level </a:t>
            </a:r>
          </a:p>
          <a:p>
            <a:pPr marL="548640" marR="0" lvl="0" indent="-228600" algn="l" defTabSz="914400" rtl="0" eaLnBrk="1" fontAlgn="auto" latinLnBrk="0" hangingPunct="1">
              <a:lnSpc>
                <a:spcPct val="100000"/>
              </a:lnSpc>
              <a:spcBef>
                <a:spcPts val="700"/>
              </a:spcBef>
              <a:spcAft>
                <a:spcPts val="0"/>
              </a:spcAft>
              <a:buClr>
                <a:schemeClr val="tx1"/>
              </a:buClr>
              <a:buSzPct val="100000"/>
              <a:buFont typeface="Wingdings" charset="2"/>
              <a:buChar char="§"/>
              <a:tabLst/>
              <a:defRPr/>
            </a:pPr>
            <a:r>
              <a:rPr kumimoji="0" lang="en-US" sz="2800" b="0" i="0" u="none" strike="noStrike" kern="1200" cap="none" spc="0" normalizeH="0" baseline="0" noProof="0">
                <a:ln>
                  <a:noFill/>
                </a:ln>
                <a:effectLst/>
                <a:uLnTx/>
                <a:uFillTx/>
              </a:rPr>
              <a:t>ask questions </a:t>
            </a:r>
          </a:p>
          <a:p>
            <a:pPr marL="0" marR="0" lvl="0" indent="0" algn="l" defTabSz="914400" rtl="0" eaLnBrk="1" fontAlgn="auto" latinLnBrk="0" hangingPunct="1">
              <a:lnSpc>
                <a:spcPct val="100000"/>
              </a:lnSpc>
              <a:spcBef>
                <a:spcPts val="700"/>
              </a:spcBef>
              <a:spcAft>
                <a:spcPts val="0"/>
              </a:spcAft>
              <a:buClr>
                <a:schemeClr val="accent2"/>
              </a:buClr>
              <a:buSzPct val="60000"/>
              <a:buFont typeface="Wingdings"/>
              <a:buNone/>
              <a:tabLst/>
              <a:defRPr/>
            </a:pPr>
            <a:endParaRPr kumimoji="0" lang="en-US" sz="2800" b="0" i="0" u="none" strike="noStrike" kern="1200" cap="none" spc="0" normalizeH="0" baseline="0" noProof="0">
              <a:ln>
                <a:noFill/>
              </a:ln>
              <a:effectLst/>
              <a:uLnTx/>
              <a:uFillTx/>
            </a:endParaRPr>
          </a:p>
          <a:p>
            <a:pPr marL="320040" marR="0" lvl="0" indent="-320040" algn="ctr" defTabSz="914400" rtl="0" eaLnBrk="1" fontAlgn="auto" latinLnBrk="0" hangingPunct="1">
              <a:lnSpc>
                <a:spcPct val="100000"/>
              </a:lnSpc>
              <a:spcBef>
                <a:spcPts val="700"/>
              </a:spcBef>
              <a:spcAft>
                <a:spcPts val="0"/>
              </a:spcAft>
              <a:buClr>
                <a:schemeClr val="accent2"/>
              </a:buClr>
              <a:buSzPct val="60000"/>
              <a:buFont typeface="Wingdings"/>
              <a:buChar char=""/>
              <a:tabLst/>
              <a:defRPr/>
            </a:pPr>
            <a:endParaRPr kumimoji="0" lang="en-US" sz="2800" b="0" i="0" u="none" strike="noStrike" kern="1200" cap="none" spc="0" normalizeH="0" baseline="0" noProof="0">
              <a:ln>
                <a:noFill/>
              </a:ln>
              <a:effectLst/>
              <a:uLnTx/>
              <a:uFillTx/>
              <a:ea typeface="ＭＳ Ｐゴシック" charset="-128"/>
              <a:cs typeface="ＭＳ Ｐゴシック" charset="-128"/>
            </a:endParaRP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endParaRPr kumimoji="0" lang="en-US" sz="2800" b="0" i="0" u="none" strike="noStrike" kern="1200" cap="none" spc="0" normalizeH="0" baseline="0" noProof="0">
              <a:ln>
                <a:noFill/>
              </a:ln>
              <a:effectLst/>
              <a:uLnTx/>
              <a:uFillTx/>
            </a:endParaRPr>
          </a:p>
        </p:txBody>
      </p:sp>
      <p:sp>
        <p:nvSpPr>
          <p:cNvPr id="6" name="Slide Number Placeholder 5"/>
          <p:cNvSpPr>
            <a:spLocks noGrp="1"/>
          </p:cNvSpPr>
          <p:nvPr>
            <p:ph type="sldNum" sz="quarter" idx="12"/>
          </p:nvPr>
        </p:nvSpPr>
        <p:spPr/>
        <p:txBody>
          <a:bodyPr>
            <a:normAutofit/>
          </a:bodyPr>
          <a:lstStyle/>
          <a:p>
            <a:fld id="{74C2F60E-34D8-DD42-93FD-7BD7AE432328}" type="slidenum">
              <a:rPr lang="en-US"/>
              <a:pPr/>
              <a:t>29</a:t>
            </a:fld>
            <a:endParaRPr lang="en-US"/>
          </a:p>
        </p:txBody>
      </p:sp>
    </p:spTree>
    <p:extLst>
      <p:ext uri="{BB962C8B-B14F-4D97-AF65-F5344CB8AC3E}">
        <p14:creationId xmlns:p14="http://schemas.microsoft.com/office/powerpoint/2010/main" val="19268579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8032"/>
          </a:xfrm>
          <a:solidFill>
            <a:schemeClr val="accent1"/>
          </a:solidFill>
        </p:spPr>
        <p:txBody>
          <a:bodyPr>
            <a:normAutofit/>
          </a:bodyPr>
          <a:lstStyle/>
          <a:p>
            <a:pPr algn="ctr"/>
            <a:r>
              <a:rPr lang="en-US">
                <a:solidFill>
                  <a:schemeClr val="tx1"/>
                </a:solidFill>
              </a:rPr>
              <a:t>l</a:t>
            </a:r>
            <a:r>
              <a:rPr lang="en-US" b="0">
                <a:solidFill>
                  <a:schemeClr val="tx1"/>
                </a:solidFill>
              </a:rPr>
              <a:t>terrillcps.wikispaces.com</a:t>
            </a:r>
          </a:p>
        </p:txBody>
      </p:sp>
      <p:sp>
        <p:nvSpPr>
          <p:cNvPr id="4" name="Footer Placeholder 3"/>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74C2F60E-34D8-DD42-93FD-7BD7AE432328}" type="slidenum">
              <a:rPr lang="en-US"/>
              <a:pPr/>
              <a:t>3</a:t>
            </a:fld>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21789" y="1412425"/>
            <a:ext cx="6164861" cy="5309051"/>
          </a:xfrm>
        </p:spPr>
      </p:pic>
    </p:spTree>
    <p:extLst>
      <p:ext uri="{BB962C8B-B14F-4D97-AF65-F5344CB8AC3E}">
        <p14:creationId xmlns:p14="http://schemas.microsoft.com/office/powerpoint/2010/main" val="9258283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tx1"/>
                </a:solidFill>
                <a:latin typeface="+mn-lt"/>
              </a:rPr>
              <a:t>Targeted Performance</a:t>
            </a:r>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p:txBody>
          <a:bodyPr>
            <a:noAutofit/>
          </a:bodyPr>
          <a:lstStyle/>
          <a:p>
            <a:pPr>
              <a:buNone/>
              <a:defRPr/>
            </a:pPr>
            <a:r>
              <a:rPr lang="en-US" sz="3200" b="1">
                <a:solidFill>
                  <a:schemeClr val="tx1"/>
                </a:solidFill>
                <a:ea typeface="ＭＳ Ｐゴシック" charset="-128"/>
                <a:cs typeface="ＭＳ Ｐゴシック" charset="-128"/>
              </a:rPr>
              <a:t>Level 3</a:t>
            </a:r>
            <a:r>
              <a:rPr lang="en-US" sz="2400">
                <a:solidFill>
                  <a:schemeClr val="tx1"/>
                </a:solidFill>
                <a:ea typeface="ＭＳ Ｐゴシック" charset="-128"/>
                <a:cs typeface="ＭＳ Ｐゴシック" charset="-128"/>
              </a:rPr>
              <a:t> — (Intermediate Low – Intermediate Mid)</a:t>
            </a:r>
            <a:r>
              <a:rPr lang="en-US" sz="2400">
                <a:solidFill>
                  <a:schemeClr val="tx1"/>
                </a:solidFill>
              </a:rPr>
              <a:t> </a:t>
            </a:r>
          </a:p>
          <a:p>
            <a:pPr marL="548640" indent="-228600">
              <a:buFont typeface="Wingdings" charset="2"/>
              <a:buChar char="§"/>
            </a:pPr>
            <a:r>
              <a:rPr lang="en-US" sz="2400">
                <a:solidFill>
                  <a:schemeClr val="tx1"/>
                </a:solidFill>
              </a:rPr>
              <a:t>develop ideas with supporting details in three time frames </a:t>
            </a:r>
          </a:p>
          <a:p>
            <a:pPr marL="0" indent="0">
              <a:buNone/>
            </a:pPr>
            <a:r>
              <a:rPr lang="en-US" sz="3200" b="1">
                <a:solidFill>
                  <a:schemeClr val="tx1"/>
                </a:solidFill>
              </a:rPr>
              <a:t>Level 4 </a:t>
            </a:r>
            <a:r>
              <a:rPr lang="en-US" sz="2400">
                <a:solidFill>
                  <a:schemeClr val="tx1"/>
                </a:solidFill>
              </a:rPr>
              <a:t>— (Intermediate Mid - High) </a:t>
            </a:r>
          </a:p>
          <a:p>
            <a:pPr marL="548640" indent="-228600">
              <a:buFont typeface="Wingdings" charset="2"/>
              <a:buChar char="§"/>
            </a:pPr>
            <a:r>
              <a:rPr lang="en-US" sz="2400">
                <a:solidFill>
                  <a:schemeClr val="tx1"/>
                </a:solidFill>
              </a:rPr>
              <a:t>sustain paragraph length in one time frame</a:t>
            </a:r>
          </a:p>
          <a:p>
            <a:pPr marL="548640" indent="-228600">
              <a:buFont typeface="Wingdings" charset="2"/>
              <a:buChar char="§"/>
            </a:pPr>
            <a:r>
              <a:rPr lang="en-US" sz="2400">
                <a:solidFill>
                  <a:schemeClr val="tx1"/>
                </a:solidFill>
              </a:rPr>
              <a:t>narrate and describe in three time frames</a:t>
            </a:r>
          </a:p>
          <a:p>
            <a:pPr marL="0" indent="0">
              <a:buNone/>
              <a:defRPr/>
            </a:pPr>
            <a:r>
              <a:rPr lang="en-US" sz="3200" b="1">
                <a:solidFill>
                  <a:schemeClr val="tx1"/>
                </a:solidFill>
                <a:ea typeface="ＭＳ Ｐゴシック" charset="-128"/>
                <a:cs typeface="ＭＳ Ｐゴシック" charset="-128"/>
              </a:rPr>
              <a:t>Level 5 </a:t>
            </a:r>
            <a:r>
              <a:rPr lang="en-US" sz="2400">
                <a:solidFill>
                  <a:schemeClr val="tx1"/>
                </a:solidFill>
                <a:ea typeface="ＭＳ Ｐゴシック" charset="-128"/>
                <a:cs typeface="ＭＳ Ｐゴシック" charset="-128"/>
              </a:rPr>
              <a:t>— (Intermediate High – Advanced Low)</a:t>
            </a:r>
          </a:p>
          <a:p>
            <a:pPr marL="548640" indent="-228600">
              <a:buFont typeface="Wingdings" charset="2"/>
              <a:buChar char="§"/>
            </a:pPr>
            <a:r>
              <a:rPr lang="en-US" sz="2400">
                <a:solidFill>
                  <a:schemeClr val="tx1"/>
                </a:solidFill>
              </a:rPr>
              <a:t>state an opinion and defend/support that opinion</a:t>
            </a:r>
          </a:p>
          <a:p>
            <a:pPr marL="0" indent="0">
              <a:buNone/>
            </a:pPr>
            <a:r>
              <a:rPr lang="en-US" sz="2400">
                <a:solidFill>
                  <a:schemeClr val="tx1"/>
                </a:solidFill>
              </a:rPr>
              <a:t> </a:t>
            </a:r>
          </a:p>
          <a:p>
            <a:pPr algn="ctr">
              <a:defRPr/>
            </a:pPr>
            <a:endParaRPr lang="en-US" sz="2400">
              <a:solidFill>
                <a:schemeClr val="tx1"/>
              </a:solidFill>
              <a:ea typeface="ＭＳ Ｐゴシック" charset="-128"/>
              <a:cs typeface="ＭＳ Ｐゴシック" charset="-128"/>
            </a:endParaRPr>
          </a:p>
          <a:p>
            <a:endParaRPr lang="en-US" sz="2400">
              <a:solidFill>
                <a:schemeClr val="tx1"/>
              </a:solidFill>
            </a:endParaRP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30</a:t>
            </a:fld>
            <a:endParaRPr lang="en-US"/>
          </a:p>
        </p:txBody>
      </p:sp>
    </p:spTree>
    <p:extLst>
      <p:ext uri="{BB962C8B-B14F-4D97-AF65-F5344CB8AC3E}">
        <p14:creationId xmlns:p14="http://schemas.microsoft.com/office/powerpoint/2010/main" val="6482025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31</a:t>
            </a:fld>
            <a:endParaRPr lang="en-US" dirty="0"/>
          </a:p>
        </p:txBody>
      </p:sp>
      <p:pic>
        <p:nvPicPr>
          <p:cNvPr id="5" name="Picture 4"/>
          <p:cNvPicPr>
            <a:picLocks noChangeAspect="1"/>
          </p:cNvPicPr>
          <p:nvPr/>
        </p:nvPicPr>
        <p:blipFill>
          <a:blip r:embed="rId3"/>
          <a:stretch>
            <a:fillRect/>
          </a:stretch>
        </p:blipFill>
        <p:spPr>
          <a:xfrm>
            <a:off x="590550" y="277254"/>
            <a:ext cx="5294168" cy="1537366"/>
          </a:xfrm>
          <a:prstGeom prst="rect">
            <a:avLst/>
          </a:prstGeom>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4471" y="2100118"/>
            <a:ext cx="5467861" cy="1216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838200" y="2220688"/>
            <a:ext cx="1285729" cy="584776"/>
          </a:xfrm>
          <a:prstGeom prst="rect">
            <a:avLst/>
          </a:prstGeom>
          <a:noFill/>
        </p:spPr>
        <p:txBody>
          <a:bodyPr wrap="none" rtlCol="0">
            <a:spAutoFit/>
          </a:bodyPr>
          <a:lstStyle/>
          <a:p>
            <a:r>
              <a:rPr lang="en-US" sz="3200" dirty="0"/>
              <a:t>What? </a:t>
            </a:r>
          </a:p>
        </p:txBody>
      </p:sp>
      <p:sp>
        <p:nvSpPr>
          <p:cNvPr id="10" name="Right Arrow 9"/>
          <p:cNvSpPr/>
          <p:nvPr/>
        </p:nvSpPr>
        <p:spPr>
          <a:xfrm>
            <a:off x="2286000" y="2362200"/>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1"/>
          <p:cNvGrpSpPr/>
          <p:nvPr/>
        </p:nvGrpSpPr>
        <p:grpSpPr>
          <a:xfrm>
            <a:off x="838200" y="3702109"/>
            <a:ext cx="6296890" cy="2836804"/>
            <a:chOff x="838200" y="3702109"/>
            <a:chExt cx="6296890" cy="2836804"/>
          </a:xfrm>
        </p:grpSpPr>
        <p:pic>
          <p:nvPicPr>
            <p:cNvPr id="7" name="Picture 6"/>
            <p:cNvPicPr>
              <a:picLocks noChangeAspect="1"/>
            </p:cNvPicPr>
            <p:nvPr/>
          </p:nvPicPr>
          <p:blipFill>
            <a:blip r:embed="rId5"/>
            <a:stretch>
              <a:fillRect/>
            </a:stretch>
          </p:blipFill>
          <p:spPr>
            <a:xfrm>
              <a:off x="4943520" y="3702109"/>
              <a:ext cx="2191570" cy="2836804"/>
            </a:xfrm>
            <a:prstGeom prst="rect">
              <a:avLst/>
            </a:prstGeom>
          </p:spPr>
        </p:pic>
        <p:sp>
          <p:nvSpPr>
            <p:cNvPr id="9" name="TextBox 8"/>
            <p:cNvSpPr txBox="1"/>
            <p:nvPr/>
          </p:nvSpPr>
          <p:spPr>
            <a:xfrm>
              <a:off x="838200" y="4596824"/>
              <a:ext cx="1913705" cy="584776"/>
            </a:xfrm>
            <a:prstGeom prst="rect">
              <a:avLst/>
            </a:prstGeom>
            <a:noFill/>
          </p:spPr>
          <p:txBody>
            <a:bodyPr wrap="none" rtlCol="0">
              <a:spAutoFit/>
            </a:bodyPr>
            <a:lstStyle/>
            <a:p>
              <a:r>
                <a:rPr lang="en-US" sz="3200"/>
                <a:t>How well? </a:t>
              </a:r>
            </a:p>
          </p:txBody>
        </p:sp>
        <p:sp>
          <p:nvSpPr>
            <p:cNvPr id="11" name="Right Arrow 10"/>
            <p:cNvSpPr/>
            <p:nvPr/>
          </p:nvSpPr>
          <p:spPr>
            <a:xfrm>
              <a:off x="3563112" y="480364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13744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1313" y="150965"/>
            <a:ext cx="8421687" cy="993775"/>
          </a:xfrm>
        </p:spPr>
        <p:txBody>
          <a:bodyPr>
            <a:normAutofit/>
          </a:bodyPr>
          <a:lstStyle/>
          <a:p>
            <a:pPr eaLnBrk="1" hangingPunct="1"/>
            <a:r>
              <a:rPr lang="en-US" sz="3200" i="1">
                <a:solidFill>
                  <a:schemeClr val="tx1"/>
                </a:solidFill>
              </a:rPr>
              <a:t>NCSSFL-ACTFL Global Can-Do Benchmarks </a:t>
            </a:r>
            <a:endParaRPr lang="en-US" sz="3200">
              <a:solidFill>
                <a:schemeClr val="tx1"/>
              </a:solidFill>
            </a:endParaRPr>
          </a:p>
        </p:txBody>
      </p:sp>
      <p:sp>
        <p:nvSpPr>
          <p:cNvPr id="8" name="Footer Placeholder 7"/>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32</a:t>
            </a:fld>
            <a:endParaRPr lang="en-US"/>
          </a:p>
        </p:txBody>
      </p:sp>
      <p:pic>
        <p:nvPicPr>
          <p:cNvPr id="6" name="Picture 5" descr="Screen Shot 2015-05-20 at 11.02.30 PM.png"/>
          <p:cNvPicPr>
            <a:picLocks noChangeAspect="1"/>
          </p:cNvPicPr>
          <p:nvPr/>
        </p:nvPicPr>
        <p:blipFill>
          <a:blip r:embed="rId3"/>
          <a:stretch>
            <a:fillRect/>
          </a:stretch>
        </p:blipFill>
        <p:spPr>
          <a:xfrm>
            <a:off x="590550" y="1158595"/>
            <a:ext cx="8131568" cy="5266944"/>
          </a:xfrm>
          <a:prstGeom prst="rect">
            <a:avLst/>
          </a:prstGeom>
        </p:spPr>
      </p:pic>
    </p:spTree>
    <p:extLst>
      <p:ext uri="{BB962C8B-B14F-4D97-AF65-F5344CB8AC3E}">
        <p14:creationId xmlns:p14="http://schemas.microsoft.com/office/powerpoint/2010/main" val="17858813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3"/>
          <p:cNvPicPr>
            <a:picLocks noChangeAspect="1"/>
          </p:cNvPicPr>
          <p:nvPr/>
        </p:nvPicPr>
        <p:blipFill rotWithShape="1">
          <a:blip r:embed="rId3"/>
          <a:srcRect t="4171" r="4657" b="9532"/>
          <a:stretch/>
        </p:blipFill>
        <p:spPr>
          <a:xfrm>
            <a:off x="3235926" y="594747"/>
            <a:ext cx="5499186" cy="5337970"/>
          </a:xfrm>
          <a:prstGeom prst="rect">
            <a:avLst/>
          </a:prstGeom>
          <a:effectLst>
            <a:outerShdw blurRad="50800" dir="14400000">
              <a:srgbClr val="000000">
                <a:alpha val="40000"/>
              </a:srgbClr>
            </a:outerShdw>
          </a:effectLst>
        </p:spPr>
      </p:pic>
      <p:sp>
        <p:nvSpPr>
          <p:cNvPr id="6" name="Rounded Rectangle 5"/>
          <p:cNvSpPr/>
          <p:nvPr/>
        </p:nvSpPr>
        <p:spPr>
          <a:xfrm>
            <a:off x="153089" y="1791556"/>
            <a:ext cx="2576947" cy="761999"/>
          </a:xfrm>
          <a:prstGeom prst="roundRect">
            <a:avLst>
              <a:gd name="adj" fmla="val 32727"/>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Culturally </a:t>
            </a:r>
          </a:p>
          <a:p>
            <a:pPr algn="ctr"/>
            <a:r>
              <a:rPr lang="en-US" sz="2400"/>
              <a:t>Focused</a:t>
            </a:r>
          </a:p>
        </p:txBody>
      </p:sp>
      <p:sp>
        <p:nvSpPr>
          <p:cNvPr id="9" name="Rounded Rectangle 8"/>
          <p:cNvSpPr/>
          <p:nvPr/>
        </p:nvSpPr>
        <p:spPr>
          <a:xfrm>
            <a:off x="153089" y="684924"/>
            <a:ext cx="2576947" cy="761999"/>
          </a:xfrm>
          <a:prstGeom prst="roundRect">
            <a:avLst>
              <a:gd name="adj" fmla="val 32727"/>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Communicatively Purposeful</a:t>
            </a:r>
          </a:p>
        </p:txBody>
      </p:sp>
      <p:sp>
        <p:nvSpPr>
          <p:cNvPr id="10" name="Rounded Rectangle 9"/>
          <p:cNvSpPr/>
          <p:nvPr/>
        </p:nvSpPr>
        <p:spPr>
          <a:xfrm>
            <a:off x="153089" y="2898188"/>
            <a:ext cx="2576947" cy="761999"/>
          </a:xfrm>
          <a:prstGeom prst="roundRect">
            <a:avLst>
              <a:gd name="adj" fmla="val 32727"/>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Intrinsically Interesting</a:t>
            </a:r>
          </a:p>
        </p:txBody>
      </p:sp>
      <p:sp>
        <p:nvSpPr>
          <p:cNvPr id="12" name="Rounded Rectangle 11"/>
          <p:cNvSpPr/>
          <p:nvPr/>
        </p:nvSpPr>
        <p:spPr>
          <a:xfrm>
            <a:off x="153089" y="4004820"/>
            <a:ext cx="2576947" cy="761999"/>
          </a:xfrm>
          <a:prstGeom prst="roundRect">
            <a:avLst>
              <a:gd name="adj" fmla="val 32727"/>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Cognitively Engaging</a:t>
            </a:r>
          </a:p>
        </p:txBody>
      </p:sp>
      <p:sp>
        <p:nvSpPr>
          <p:cNvPr id="13" name="Rounded Rectangle 12"/>
          <p:cNvSpPr/>
          <p:nvPr/>
        </p:nvSpPr>
        <p:spPr>
          <a:xfrm>
            <a:off x="153089" y="5111451"/>
            <a:ext cx="2576947" cy="761999"/>
          </a:xfrm>
          <a:prstGeom prst="roundRect">
            <a:avLst>
              <a:gd name="adj" fmla="val 32727"/>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Standards-Based</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33</a:t>
            </a:fld>
            <a:endParaRPr lang="en-US" dirty="0"/>
          </a:p>
        </p:txBody>
      </p:sp>
      <p:sp>
        <p:nvSpPr>
          <p:cNvPr id="15" name="TextBox 5"/>
          <p:cNvSpPr txBox="1">
            <a:spLocks noChangeArrowheads="1"/>
          </p:cNvSpPr>
          <p:nvPr/>
        </p:nvSpPr>
        <p:spPr bwMode="auto">
          <a:xfrm>
            <a:off x="5641068" y="6324628"/>
            <a:ext cx="2300818" cy="369332"/>
          </a:xfrm>
          <a:prstGeom prst="rect">
            <a:avLst/>
          </a:prstGeom>
          <a:noFill/>
          <a:ln w="9525">
            <a:noFill/>
            <a:miter lim="800000"/>
            <a:headEnd/>
            <a:tailEnd/>
          </a:ln>
        </p:spPr>
        <p:txBody>
          <a:bodyPr wrap="none">
            <a:prstTxWarp prst="textNoShape">
              <a:avLst/>
            </a:prstTxWarp>
            <a:spAutoFit/>
          </a:bodyPr>
          <a:lstStyle/>
          <a:p>
            <a:pPr algn="r"/>
            <a:r>
              <a:rPr lang="en-US" sz="1800"/>
              <a:t>© Clementi &amp; Terrill </a:t>
            </a:r>
          </a:p>
        </p:txBody>
      </p:sp>
    </p:spTree>
    <p:extLst>
      <p:ext uri="{BB962C8B-B14F-4D97-AF65-F5344CB8AC3E}">
        <p14:creationId xmlns:p14="http://schemas.microsoft.com/office/powerpoint/2010/main" val="866767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2" grpId="0" animBg="1"/>
      <p:bldP spid="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864395" cy="6858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4900" y="857250"/>
            <a:ext cx="5499100" cy="5143500"/>
          </a:xfrm>
          <a:prstGeom prst="rect">
            <a:avLst/>
          </a:prstGeom>
        </p:spPr>
      </p:pic>
    </p:spTree>
    <p:extLst>
      <p:ext uri="{BB962C8B-B14F-4D97-AF65-F5344CB8AC3E}">
        <p14:creationId xmlns:p14="http://schemas.microsoft.com/office/powerpoint/2010/main" val="263953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22650"/>
            <a:ext cx="2425700" cy="33655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60" y="75016"/>
            <a:ext cx="3261355" cy="3347634"/>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25700" y="3872380"/>
            <a:ext cx="3315430" cy="2659251"/>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29832" y="75016"/>
            <a:ext cx="2320950" cy="4637784"/>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32808" y="4036619"/>
            <a:ext cx="3511192" cy="2495012"/>
          </a:xfrm>
          <a:prstGeom prst="rect">
            <a:avLst/>
          </a:prstGeom>
        </p:spPr>
      </p:pic>
      <p:sp>
        <p:nvSpPr>
          <p:cNvPr id="2" name="Footer Placeholder 1"/>
          <p:cNvSpPr>
            <a:spLocks noGrp="1"/>
          </p:cNvSpPr>
          <p:nvPr>
            <p:ph type="ftr" sz="quarter" idx="11"/>
          </p:nvPr>
        </p:nvSpPr>
        <p:spPr/>
        <p:txBody>
          <a:bodyPr/>
          <a:lstStyle/>
          <a:p>
            <a:r>
              <a:rPr lang="en-US" dirty="0"/>
              <a:t>Laura Terrill</a:t>
            </a:r>
          </a:p>
        </p:txBody>
      </p:sp>
      <p:sp>
        <p:nvSpPr>
          <p:cNvPr id="3" name="Slide Number Placeholder 2"/>
          <p:cNvSpPr>
            <a:spLocks noGrp="1"/>
          </p:cNvSpPr>
          <p:nvPr>
            <p:ph type="sldNum" sz="quarter" idx="12"/>
          </p:nvPr>
        </p:nvSpPr>
        <p:spPr/>
        <p:txBody>
          <a:bodyPr/>
          <a:lstStyle/>
          <a:p>
            <a:fld id="{6D22F896-40B5-4ADD-8801-0D06FADFA095}" type="slidenum">
              <a:rPr lang="en-US" dirty="0"/>
              <a:t>35</a:t>
            </a:fld>
            <a:endParaRPr lang="en-US" dirty="0"/>
          </a:p>
        </p:txBody>
      </p:sp>
      <p:pic>
        <p:nvPicPr>
          <p:cNvPr id="12" name="Picture 11"/>
          <p:cNvPicPr>
            <a:picLocks noChangeAspect="1"/>
          </p:cNvPicPr>
          <p:nvPr/>
        </p:nvPicPr>
        <p:blipFill>
          <a:blip r:embed="rId7"/>
          <a:stretch>
            <a:fillRect/>
          </a:stretch>
        </p:blipFill>
        <p:spPr>
          <a:xfrm>
            <a:off x="3410173" y="313766"/>
            <a:ext cx="3200400" cy="3200400"/>
          </a:xfrm>
          <a:prstGeom prst="rect">
            <a:avLst/>
          </a:prstGeom>
        </p:spPr>
      </p:pic>
    </p:spTree>
    <p:extLst>
      <p:ext uri="{BB962C8B-B14F-4D97-AF65-F5344CB8AC3E}">
        <p14:creationId xmlns:p14="http://schemas.microsoft.com/office/powerpoint/2010/main" val="111084817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p:cNvSpPr>
            <a:spLocks noGrp="1"/>
          </p:cNvSpPr>
          <p:nvPr>
            <p:ph type="title"/>
          </p:nvPr>
        </p:nvSpPr>
        <p:spPr>
          <a:xfrm>
            <a:off x="612775" y="228600"/>
            <a:ext cx="8153400" cy="990600"/>
          </a:xfrm>
        </p:spPr>
        <p:txBody>
          <a:bodyPr/>
          <a:lstStyle/>
          <a:p>
            <a:r>
              <a:rPr lang="en-US"/>
              <a:t>NAEP Foreign Language </a:t>
            </a:r>
          </a:p>
        </p:txBody>
      </p:sp>
      <p:sp>
        <p:nvSpPr>
          <p:cNvPr id="3" name="Footer Placeholder 2"/>
          <p:cNvSpPr>
            <a:spLocks noGrp="1"/>
          </p:cNvSpPr>
          <p:nvPr>
            <p:ph type="ftr" sz="quarter" idx="11"/>
          </p:nvPr>
        </p:nvSpPr>
        <p:spPr/>
        <p:txBody>
          <a:bodyPr/>
          <a:lstStyle/>
          <a:p>
            <a:pPr>
              <a:defRPr/>
            </a:pPr>
            <a:r>
              <a:rPr lang="en-US"/>
              <a:t>Laura Terrill</a:t>
            </a:r>
          </a:p>
        </p:txBody>
      </p:sp>
      <p:sp>
        <p:nvSpPr>
          <p:cNvPr id="4" name="Slide Number Placeholder 3"/>
          <p:cNvSpPr>
            <a:spLocks noGrp="1"/>
          </p:cNvSpPr>
          <p:nvPr>
            <p:ph type="sldNum" sz="quarter" idx="12"/>
          </p:nvPr>
        </p:nvSpPr>
        <p:spPr/>
        <p:txBody>
          <a:bodyPr>
            <a:normAutofit/>
          </a:bodyPr>
          <a:lstStyle/>
          <a:p>
            <a:pPr>
              <a:defRPr/>
            </a:pPr>
            <a:fld id="{57FD86D7-DC73-D24A-97D6-338EC6FB14DB}" type="slidenum">
              <a:rPr lang="en-US"/>
              <a:pPr>
                <a:defRPr/>
              </a:pPr>
              <a:t>36</a:t>
            </a:fld>
            <a:endParaRPr lang="en-US"/>
          </a:p>
        </p:txBody>
      </p:sp>
      <p:pic>
        <p:nvPicPr>
          <p:cNvPr id="92165" name="Content Placeholder 14" descr="Unknown.jpeg"/>
          <p:cNvPicPr>
            <a:picLocks noGrp="1" noChangeAspect="1"/>
          </p:cNvPicPr>
          <p:nvPr>
            <p:ph sz="quarter" idx="1"/>
          </p:nvPr>
        </p:nvPicPr>
        <p:blipFill>
          <a:blip r:embed="rId2"/>
          <a:srcRect l="-40678" r="-40678"/>
          <a:stretch>
            <a:fillRect/>
          </a:stretch>
        </p:blipFill>
        <p:spPr>
          <a:xfrm>
            <a:off x="612775" y="1600200"/>
            <a:ext cx="8153400" cy="4495800"/>
          </a:xfrm>
        </p:spPr>
      </p:pic>
    </p:spTree>
    <p:extLst>
      <p:ext uri="{BB962C8B-B14F-4D97-AF65-F5344CB8AC3E}">
        <p14:creationId xmlns:p14="http://schemas.microsoft.com/office/powerpoint/2010/main" val="112601566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the most out of a text</a:t>
            </a:r>
          </a:p>
        </p:txBody>
      </p:sp>
      <p:graphicFrame>
        <p:nvGraphicFramePr>
          <p:cNvPr id="8" name="Content Placeholder 7"/>
          <p:cNvGraphicFramePr>
            <a:graphicFrameLocks noGrp="1"/>
          </p:cNvGraphicFramePr>
          <p:nvPr>
            <p:ph idx="1"/>
            <p:extLst/>
          </p:nvPr>
        </p:nvGraphicFramePr>
        <p:xfrm>
          <a:off x="-518391" y="1301750"/>
          <a:ext cx="7118350" cy="5237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en-US" smtClean="0"/>
              <a:t>Laura Terrill</a:t>
            </a:r>
            <a:endParaRPr lang="en-US" dirty="0"/>
          </a:p>
        </p:txBody>
      </p:sp>
      <p:pic>
        <p:nvPicPr>
          <p:cNvPr id="7" name="Picture 8" descr="ReadingManiacs"/>
          <p:cNvPicPr>
            <a:picLocks noChangeAspect="1" noChangeArrowheads="1"/>
          </p:cNvPicPr>
          <p:nvPr/>
        </p:nvPicPr>
        <p:blipFill>
          <a:blip r:embed="rId8"/>
          <a:srcRect/>
          <a:stretch>
            <a:fillRect/>
          </a:stretch>
        </p:blipFill>
        <p:spPr bwMode="auto">
          <a:xfrm>
            <a:off x="306321" y="1843826"/>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9"/>
          <a:srcRect/>
          <a:stretch>
            <a:fillRect/>
          </a:stretch>
        </p:blipFill>
        <p:spPr bwMode="auto">
          <a:xfrm>
            <a:off x="329827" y="4942158"/>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10"/>
          <a:srcRect/>
          <a:stretch>
            <a:fillRect/>
          </a:stretch>
        </p:blipFill>
        <p:spPr bwMode="auto">
          <a:xfrm>
            <a:off x="424610" y="3367358"/>
            <a:ext cx="1005319" cy="950976"/>
          </a:xfrm>
          <a:prstGeom prst="rect">
            <a:avLst/>
          </a:prstGeom>
          <a:noFill/>
          <a:ln w="9525">
            <a:noFill/>
            <a:miter lim="800000"/>
            <a:headEnd/>
            <a:tailEnd/>
          </a:ln>
        </p:spPr>
      </p:pic>
      <p:sp>
        <p:nvSpPr>
          <p:cNvPr id="12" name="Content Placeholder 2"/>
          <p:cNvSpPr txBox="1">
            <a:spLocks/>
          </p:cNvSpPr>
          <p:nvPr/>
        </p:nvSpPr>
        <p:spPr>
          <a:xfrm>
            <a:off x="4575290" y="1941911"/>
            <a:ext cx="4402455" cy="441444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lumMod val="95000"/>
                  </a:schemeClr>
                </a:solidFill>
                <a:latin typeface="Corbel" charset="0"/>
                <a:ea typeface="Corbel" charset="0"/>
                <a:cs typeface="Corbel" charset="0"/>
              </a:rPr>
              <a:t>How can you best use this text in the </a:t>
            </a:r>
            <a:r>
              <a:rPr lang="en-US" b="1" dirty="0">
                <a:solidFill>
                  <a:schemeClr val="accent6"/>
                </a:solidFill>
                <a:latin typeface="Corbel" charset="0"/>
                <a:ea typeface="Corbel" charset="0"/>
                <a:cs typeface="Corbel" charset="0"/>
              </a:rPr>
              <a:t>interpretive</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mode?</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a:t>
            </a:r>
            <a:r>
              <a:rPr lang="en-US" dirty="0">
                <a:solidFill>
                  <a:schemeClr val="accent6"/>
                </a:solidFill>
                <a:latin typeface="Corbel" charset="0"/>
                <a:ea typeface="Corbel" charset="0"/>
                <a:cs typeface="Corbel" charset="0"/>
              </a:rPr>
              <a:t> </a:t>
            </a:r>
            <a:r>
              <a:rPr lang="en-US" b="1" dirty="0">
                <a:solidFill>
                  <a:schemeClr val="accent6"/>
                </a:solidFill>
                <a:latin typeface="Corbel" charset="0"/>
                <a:ea typeface="Corbel" charset="0"/>
                <a:cs typeface="Corbel" charset="0"/>
              </a:rPr>
              <a:t>interpersonal</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conversation would students be likely to have on this topic?</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 might students do in the </a:t>
            </a:r>
            <a:r>
              <a:rPr lang="en-US" b="1" dirty="0">
                <a:solidFill>
                  <a:schemeClr val="accent6"/>
                </a:solidFill>
                <a:latin typeface="Corbel" charset="0"/>
                <a:ea typeface="Corbel" charset="0"/>
                <a:cs typeface="Corbel" charset="0"/>
              </a:rPr>
              <a:t>presentational</a:t>
            </a:r>
            <a:r>
              <a:rPr lang="en-US" dirty="0">
                <a:solidFill>
                  <a:schemeClr val="tx1">
                    <a:lumMod val="95000"/>
                  </a:schemeClr>
                </a:solidFill>
                <a:latin typeface="Corbel" charset="0"/>
                <a:ea typeface="Corbel" charset="0"/>
                <a:cs typeface="Corbel" charset="0"/>
              </a:rPr>
              <a:t> mode as a way of making learning more concrete?</a:t>
            </a:r>
          </a:p>
          <a:p>
            <a:endParaRPr lang="en-US" dirty="0">
              <a:solidFill>
                <a:schemeClr val="tx1">
                  <a:lumMod val="95000"/>
                </a:schemeClr>
              </a:solidFill>
              <a:latin typeface="Corbel" charset="0"/>
              <a:ea typeface="Corbel" charset="0"/>
              <a:cs typeface="Corbel" charset="0"/>
            </a:endParaRPr>
          </a:p>
        </p:txBody>
      </p:sp>
      <p:sp>
        <p:nvSpPr>
          <p:cNvPr id="3" name="Slide Number Placeholder 2"/>
          <p:cNvSpPr>
            <a:spLocks noGrp="1"/>
          </p:cNvSpPr>
          <p:nvPr>
            <p:ph type="sldNum" sz="quarter" idx="12"/>
          </p:nvPr>
        </p:nvSpPr>
        <p:spPr/>
        <p:txBody>
          <a:bodyPr/>
          <a:lstStyle/>
          <a:p>
            <a:fld id="{D57F1E4F-1CFF-5643-939E-02111984F565}" type="slidenum">
              <a:rPr lang="en-US" smtClean="0"/>
              <a:t>37</a:t>
            </a:fld>
            <a:endParaRPr lang="en-US" dirty="0"/>
          </a:p>
        </p:txBody>
      </p:sp>
    </p:spTree>
    <p:extLst>
      <p:ext uri="{BB962C8B-B14F-4D97-AF65-F5344CB8AC3E}">
        <p14:creationId xmlns:p14="http://schemas.microsoft.com/office/powerpoint/2010/main" val="35529780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4014" y="441674"/>
            <a:ext cx="4977916" cy="1002814"/>
          </a:xfrm>
          <a:solidFill>
            <a:schemeClr val="accent1"/>
          </a:solidFill>
        </p:spPr>
        <p:txBody>
          <a:bodyPr/>
          <a:lstStyle/>
          <a:p>
            <a:pPr algn="ctr"/>
            <a:r>
              <a:rPr lang="en-US">
                <a:solidFill>
                  <a:schemeClr val="tx1"/>
                </a:solidFill>
              </a:rPr>
              <a:t>Ma vie au soleil</a:t>
            </a:r>
          </a:p>
        </p:txBody>
      </p:sp>
      <p:sp>
        <p:nvSpPr>
          <p:cNvPr id="3" name="Footer Placeholder 2"/>
          <p:cNvSpPr>
            <a:spLocks noGrp="1"/>
          </p:cNvSpPr>
          <p:nvPr>
            <p:ph type="ftr" sz="quarter" idx="11"/>
          </p:nvPr>
        </p:nvSpPr>
        <p:spPr/>
        <p:txBody>
          <a:bodyPr/>
          <a:lstStyle/>
          <a:p>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dirty="0"/>
              <a:t>38</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1602" y="192850"/>
            <a:ext cx="2453285" cy="1563757"/>
          </a:xfrm>
          <a:prstGeom prst="rect">
            <a:avLst/>
          </a:prstGeom>
        </p:spPr>
      </p:pic>
      <p:sp>
        <p:nvSpPr>
          <p:cNvPr id="7" name="Content Placeholder 6"/>
          <p:cNvSpPr>
            <a:spLocks noGrp="1"/>
          </p:cNvSpPr>
          <p:nvPr>
            <p:ph idx="1"/>
          </p:nvPr>
        </p:nvSpPr>
        <p:spPr/>
        <p:txBody>
          <a:bodyPr/>
          <a:lstStyle/>
          <a:p>
            <a:r>
              <a:rPr lang="en-US"/>
              <a:t>https://www.youtube.com/watch?v=NqyOJ7oUnbI</a:t>
            </a:r>
          </a:p>
        </p:txBody>
      </p:sp>
    </p:spTree>
    <p:extLst>
      <p:ext uri="{BB962C8B-B14F-4D97-AF65-F5344CB8AC3E}">
        <p14:creationId xmlns:p14="http://schemas.microsoft.com/office/powerpoint/2010/main" val="199280715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Title 1"/>
          <p:cNvSpPr>
            <a:spLocks noGrp="1"/>
          </p:cNvSpPr>
          <p:nvPr>
            <p:ph type="title"/>
          </p:nvPr>
        </p:nvSpPr>
        <p:spPr>
          <a:xfrm>
            <a:off x="569843" y="184283"/>
            <a:ext cx="7839490" cy="976695"/>
          </a:xfrm>
          <a:solidFill>
            <a:schemeClr val="accent1"/>
          </a:solidFill>
        </p:spPr>
        <p:txBody>
          <a:bodyPr>
            <a:normAutofit/>
          </a:bodyPr>
          <a:lstStyle/>
          <a:p>
            <a:pPr algn="ctr"/>
            <a:r>
              <a:rPr lang="en-US" sz="3600">
                <a:solidFill>
                  <a:schemeClr val="tx1"/>
                </a:solidFill>
                <a:ea typeface="ＭＳ Ｐゴシック" pitchFamily="-112" charset="-128"/>
                <a:cs typeface="ＭＳ Ｐゴシック" pitchFamily="-112" charset="-128"/>
              </a:rPr>
              <a:t>Ma vie au soleil</a:t>
            </a:r>
          </a:p>
        </p:txBody>
      </p:sp>
      <p:sp>
        <p:nvSpPr>
          <p:cNvPr id="276489" name="Footer Placeholder 11"/>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a:t>
            </a:r>
          </a:p>
        </p:txBody>
      </p:sp>
      <p:pic>
        <p:nvPicPr>
          <p:cNvPr id="276483" name="Picture 8" descr="ReadingManiacs"/>
          <p:cNvPicPr>
            <a:picLocks noChangeAspect="1" noChangeArrowheads="1"/>
          </p:cNvPicPr>
          <p:nvPr/>
        </p:nvPicPr>
        <p:blipFill>
          <a:blip r:embed="rId2"/>
          <a:srcRect/>
          <a:stretch>
            <a:fillRect/>
          </a:stretch>
        </p:blipFill>
        <p:spPr bwMode="auto">
          <a:xfrm>
            <a:off x="367993" y="1858714"/>
            <a:ext cx="1241425" cy="931863"/>
          </a:xfrm>
          <a:prstGeom prst="rect">
            <a:avLst/>
          </a:prstGeom>
          <a:noFill/>
          <a:ln w="9525">
            <a:noFill/>
            <a:miter lim="800000"/>
            <a:headEnd/>
            <a:tailEnd/>
          </a:ln>
        </p:spPr>
      </p:pic>
      <p:pic>
        <p:nvPicPr>
          <p:cNvPr id="276484" name="Picture 7" descr="P4220050-2"/>
          <p:cNvPicPr>
            <a:picLocks noChangeAspect="1" noChangeArrowheads="1"/>
          </p:cNvPicPr>
          <p:nvPr/>
        </p:nvPicPr>
        <p:blipFill>
          <a:blip r:embed="rId3"/>
          <a:srcRect/>
          <a:stretch>
            <a:fillRect/>
          </a:stretch>
        </p:blipFill>
        <p:spPr bwMode="auto">
          <a:xfrm>
            <a:off x="367993" y="5136908"/>
            <a:ext cx="1195387" cy="969962"/>
          </a:xfrm>
          <a:prstGeom prst="rect">
            <a:avLst/>
          </a:prstGeom>
          <a:noFill/>
          <a:ln w="9525">
            <a:noFill/>
            <a:miter lim="800000"/>
            <a:headEnd/>
            <a:tailEnd/>
          </a:ln>
        </p:spPr>
      </p:pic>
      <p:pic>
        <p:nvPicPr>
          <p:cNvPr id="276485" name="Picture 6" descr="CCclipart"/>
          <p:cNvPicPr>
            <a:picLocks noChangeAspect="1" noChangeArrowheads="1"/>
          </p:cNvPicPr>
          <p:nvPr/>
        </p:nvPicPr>
        <p:blipFill>
          <a:blip r:embed="rId4"/>
          <a:srcRect/>
          <a:stretch>
            <a:fillRect/>
          </a:stretch>
        </p:blipFill>
        <p:spPr bwMode="auto">
          <a:xfrm>
            <a:off x="367993" y="3488313"/>
            <a:ext cx="1004887" cy="950912"/>
          </a:xfrm>
          <a:prstGeom prst="rect">
            <a:avLst/>
          </a:prstGeom>
          <a:noFill/>
          <a:ln w="9525">
            <a:noFill/>
            <a:miter lim="800000"/>
            <a:headEnd/>
            <a:tailEnd/>
          </a:ln>
        </p:spPr>
      </p:pic>
      <p:sp>
        <p:nvSpPr>
          <p:cNvPr id="276486" name="TextBox 8"/>
          <p:cNvSpPr txBox="1">
            <a:spLocks noChangeArrowheads="1"/>
          </p:cNvSpPr>
          <p:nvPr/>
        </p:nvSpPr>
        <p:spPr bwMode="auto">
          <a:xfrm>
            <a:off x="2184400" y="1354097"/>
            <a:ext cx="6502400" cy="1938992"/>
          </a:xfrm>
          <a:prstGeom prst="rect">
            <a:avLst/>
          </a:prstGeom>
          <a:noFill/>
          <a:ln w="9525">
            <a:noFill/>
            <a:miter lim="800000"/>
            <a:headEnd/>
            <a:tailEnd/>
          </a:ln>
        </p:spPr>
        <p:txBody>
          <a:bodyPr>
            <a:prstTxWarp prst="textNoShape">
              <a:avLst/>
            </a:prstTxWarp>
            <a:spAutoFit/>
          </a:bodyPr>
          <a:lstStyle/>
          <a:p>
            <a:r>
              <a:rPr lang="en-US" sz="2400"/>
              <a:t>Watch sound off, generate a list of possible words and phrases. Read script, circle any words on your list or similar to those on your list, write possible title. View again. Expand list of vocabulary based on video. </a:t>
            </a:r>
          </a:p>
        </p:txBody>
      </p:sp>
      <p:sp>
        <p:nvSpPr>
          <p:cNvPr id="8" name="TextBox 7"/>
          <p:cNvSpPr txBox="1">
            <a:spLocks noChangeArrowheads="1"/>
          </p:cNvSpPr>
          <p:nvPr/>
        </p:nvSpPr>
        <p:spPr bwMode="auto">
          <a:xfrm>
            <a:off x="2184400" y="3255963"/>
            <a:ext cx="6502400" cy="1938992"/>
          </a:xfrm>
          <a:prstGeom prst="rect">
            <a:avLst/>
          </a:prstGeom>
          <a:noFill/>
          <a:ln w="9525">
            <a:noFill/>
            <a:miter lim="800000"/>
            <a:headEnd/>
            <a:tailEnd/>
          </a:ln>
        </p:spPr>
        <p:txBody>
          <a:bodyPr>
            <a:prstTxWarp prst="textNoShape">
              <a:avLst/>
            </a:prstTxWarp>
            <a:spAutoFit/>
          </a:bodyPr>
          <a:lstStyle/>
          <a:p>
            <a:r>
              <a:rPr lang="en-US" sz="2400"/>
              <a:t>Give each student an image from video or related to vacation. Use inner-outer circles. Tell students to ask and answer questions about the images they hold and talk until they find something in common. Rotate.</a:t>
            </a:r>
          </a:p>
        </p:txBody>
      </p:sp>
      <p:sp>
        <p:nvSpPr>
          <p:cNvPr id="10" name="TextBox 9"/>
          <p:cNvSpPr txBox="1">
            <a:spLocks noChangeArrowheads="1"/>
          </p:cNvSpPr>
          <p:nvPr/>
        </p:nvSpPr>
        <p:spPr bwMode="auto">
          <a:xfrm>
            <a:off x="2184400" y="5194955"/>
            <a:ext cx="6502400" cy="1200329"/>
          </a:xfrm>
          <a:prstGeom prst="rect">
            <a:avLst/>
          </a:prstGeom>
          <a:noFill/>
          <a:ln w="9525">
            <a:noFill/>
            <a:miter lim="800000"/>
            <a:headEnd/>
            <a:tailEnd/>
          </a:ln>
        </p:spPr>
        <p:txBody>
          <a:bodyPr>
            <a:prstTxWarp prst="textNoShape">
              <a:avLst/>
            </a:prstTxWarp>
            <a:spAutoFit/>
          </a:bodyPr>
          <a:lstStyle/>
          <a:p>
            <a:r>
              <a:rPr lang="en-US" sz="2400"/>
              <a:t>Create a padlet or use post-its to allow students to post sentences showing what they like to do on vacation. </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39</a:t>
            </a:fld>
            <a:endParaRPr lang="en-US"/>
          </a:p>
        </p:txBody>
      </p:sp>
    </p:spTree>
    <p:extLst>
      <p:ext uri="{BB962C8B-B14F-4D97-AF65-F5344CB8AC3E}">
        <p14:creationId xmlns:p14="http://schemas.microsoft.com/office/powerpoint/2010/main" val="954845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26052"/>
          </a:xfrm>
        </p:spPr>
        <p:txBody>
          <a:bodyPr>
            <a:normAutofit/>
          </a:bodyPr>
          <a:lstStyle/>
          <a:p>
            <a:pPr algn="ctr"/>
            <a:r>
              <a:rPr lang="en-US" sz="3600">
                <a:solidFill>
                  <a:schemeClr val="tx1"/>
                </a:solidFill>
              </a:rPr>
              <a:t>What does it mean to be proficient?</a:t>
            </a:r>
          </a:p>
        </p:txBody>
      </p:sp>
      <p:sp>
        <p:nvSpPr>
          <p:cNvPr id="3" name="Footer Placeholder 2"/>
          <p:cNvSpPr>
            <a:spLocks noGrp="1"/>
          </p:cNvSpPr>
          <p:nvPr>
            <p:ph type="ftr" sz="quarter" idx="11"/>
          </p:nvPr>
        </p:nvSpPr>
        <p:spPr/>
        <p:txBody>
          <a:bodyPr/>
          <a:lstStyle/>
          <a:p>
            <a:r>
              <a:rPr lang="en-US"/>
              <a:t>Laura Terrill</a:t>
            </a:r>
          </a:p>
        </p:txBody>
      </p:sp>
      <p:sp>
        <p:nvSpPr>
          <p:cNvPr id="13" name="Slide Number Placeholder 12"/>
          <p:cNvSpPr>
            <a:spLocks noGrp="1"/>
          </p:cNvSpPr>
          <p:nvPr>
            <p:ph type="sldNum" sz="quarter" idx="12"/>
          </p:nvPr>
        </p:nvSpPr>
        <p:spPr/>
        <p:txBody>
          <a:bodyPr>
            <a:normAutofit/>
          </a:bodyPr>
          <a:lstStyle/>
          <a:p>
            <a:fld id="{74C2F60E-34D8-DD42-93FD-7BD7AE432328}" type="slidenum">
              <a:rPr lang="en-US"/>
              <a:pPr/>
              <a:t>4</a:t>
            </a:fld>
            <a:endParaRPr lang="en-US"/>
          </a:p>
        </p:txBody>
      </p:sp>
      <p:pic>
        <p:nvPicPr>
          <p:cNvPr id="9" name="Picture 8" descr="images-2.jpeg"/>
          <p:cNvPicPr>
            <a:picLocks noChangeAspect="1"/>
          </p:cNvPicPr>
          <p:nvPr/>
        </p:nvPicPr>
        <p:blipFill>
          <a:blip r:embed="rId3"/>
          <a:stretch>
            <a:fillRect/>
          </a:stretch>
        </p:blipFill>
        <p:spPr>
          <a:xfrm>
            <a:off x="850900" y="4016502"/>
            <a:ext cx="3302000" cy="2463800"/>
          </a:xfrm>
          <a:prstGeom prst="rect">
            <a:avLst/>
          </a:prstGeom>
        </p:spPr>
      </p:pic>
      <p:pic>
        <p:nvPicPr>
          <p:cNvPr id="10" name="Picture 9" descr="images-3.jpeg"/>
          <p:cNvPicPr>
            <a:picLocks noChangeAspect="1"/>
          </p:cNvPicPr>
          <p:nvPr/>
        </p:nvPicPr>
        <p:blipFill>
          <a:blip r:embed="rId4"/>
          <a:stretch>
            <a:fillRect/>
          </a:stretch>
        </p:blipFill>
        <p:spPr>
          <a:xfrm>
            <a:off x="4853974" y="4156201"/>
            <a:ext cx="3492500" cy="2324100"/>
          </a:xfrm>
          <a:prstGeom prst="rect">
            <a:avLst/>
          </a:prstGeom>
        </p:spPr>
      </p:pic>
      <p:pic>
        <p:nvPicPr>
          <p:cNvPr id="12" name="Picture 11" descr="Unknown.jpeg"/>
          <p:cNvPicPr>
            <a:picLocks noChangeAspect="1"/>
          </p:cNvPicPr>
          <p:nvPr/>
        </p:nvPicPr>
        <p:blipFill>
          <a:blip r:embed="rId5"/>
          <a:stretch>
            <a:fillRect/>
          </a:stretch>
        </p:blipFill>
        <p:spPr>
          <a:xfrm>
            <a:off x="262545" y="1726702"/>
            <a:ext cx="2795566" cy="2093976"/>
          </a:xfrm>
          <a:prstGeom prst="rect">
            <a:avLst/>
          </a:prstGeom>
        </p:spPr>
      </p:pic>
      <p:pic>
        <p:nvPicPr>
          <p:cNvPr id="14" name="Picture 13" descr="Unknown-1.jpeg"/>
          <p:cNvPicPr>
            <a:picLocks noChangeAspect="1"/>
          </p:cNvPicPr>
          <p:nvPr/>
        </p:nvPicPr>
        <p:blipFill>
          <a:blip r:embed="rId6"/>
          <a:stretch>
            <a:fillRect/>
          </a:stretch>
        </p:blipFill>
        <p:spPr>
          <a:xfrm>
            <a:off x="3179454" y="1411865"/>
            <a:ext cx="2209800" cy="2451100"/>
          </a:xfrm>
          <a:prstGeom prst="rect">
            <a:avLst/>
          </a:prstGeom>
        </p:spPr>
      </p:pic>
      <p:pic>
        <p:nvPicPr>
          <p:cNvPr id="17" name="Picture 16" descr="images-2.jpeg"/>
          <p:cNvPicPr>
            <a:picLocks noChangeAspect="1"/>
          </p:cNvPicPr>
          <p:nvPr/>
        </p:nvPicPr>
        <p:blipFill>
          <a:blip r:embed="rId7"/>
          <a:stretch>
            <a:fillRect/>
          </a:stretch>
        </p:blipFill>
        <p:spPr>
          <a:xfrm>
            <a:off x="5510597" y="1586240"/>
            <a:ext cx="3429000" cy="2374900"/>
          </a:xfrm>
          <a:prstGeom prst="rect">
            <a:avLst/>
          </a:prstGeom>
        </p:spPr>
      </p:pic>
    </p:spTree>
    <p:extLst>
      <p:ext uri="{BB962C8B-B14F-4D97-AF65-F5344CB8AC3E}">
        <p14:creationId xmlns:p14="http://schemas.microsoft.com/office/powerpoint/2010/main" val="1875982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76777" y="56625"/>
            <a:ext cx="8497887" cy="1357312"/>
          </a:xfrm>
        </p:spPr>
        <p:txBody>
          <a:bodyPr>
            <a:normAutofit/>
          </a:bodyPr>
          <a:lstStyle/>
          <a:p>
            <a:r>
              <a:rPr lang="en-US" sz="3600">
                <a:ea typeface="ＭＳ Ｐゴシック" pitchFamily="-84" charset="-128"/>
                <a:cs typeface="ＭＳ Ｐゴシック" pitchFamily="-84" charset="-128"/>
              </a:rPr>
              <a:t>ACTFL Integrated Performance Assessment</a:t>
            </a:r>
          </a:p>
        </p:txBody>
      </p:sp>
      <p:sp>
        <p:nvSpPr>
          <p:cNvPr id="10" name="Footer Placeholder 9"/>
          <p:cNvSpPr>
            <a:spLocks noGrp="1"/>
          </p:cNvSpPr>
          <p:nvPr>
            <p:ph type="ftr" sz="quarter" idx="11"/>
          </p:nvPr>
        </p:nvSpPr>
        <p:spPr/>
        <p:txBody>
          <a:bodyPr/>
          <a:lstStyle/>
          <a:p>
            <a:r>
              <a:rPr lang="en-US"/>
              <a:t>Laura Terrill</a:t>
            </a:r>
          </a:p>
        </p:txBody>
      </p:sp>
      <p:sp>
        <p:nvSpPr>
          <p:cNvPr id="44035" name="Text Box 3"/>
          <p:cNvSpPr txBox="1">
            <a:spLocks noChangeArrowheads="1"/>
          </p:cNvSpPr>
          <p:nvPr/>
        </p:nvSpPr>
        <p:spPr bwMode="auto">
          <a:xfrm>
            <a:off x="1647825" y="1560513"/>
            <a:ext cx="5800725" cy="1938337"/>
          </a:xfrm>
          <a:prstGeom prst="rect">
            <a:avLst/>
          </a:prstGeom>
          <a:noFill/>
          <a:ln w="9525">
            <a:noFill/>
            <a:miter lim="800000"/>
            <a:headEnd/>
            <a:tailEnd/>
          </a:ln>
        </p:spPr>
        <p:txBody>
          <a:bodyPr wrap="none">
            <a:prstTxWarp prst="textNoShape">
              <a:avLst/>
            </a:prstTxWarp>
            <a:spAutoFit/>
          </a:bodyPr>
          <a:lstStyle/>
          <a:p>
            <a:pPr marL="457200" indent="-457200" algn="ctr">
              <a:buFont typeface="Arial" pitchFamily="-84" charset="0"/>
              <a:buNone/>
            </a:pPr>
            <a:r>
              <a:rPr lang="en-US" sz="2000" b="1">
                <a:solidFill>
                  <a:srgbClr val="FF0000"/>
                </a:solidFill>
              </a:rPr>
              <a:t>Interpretive</a:t>
            </a:r>
          </a:p>
          <a:p>
            <a:pPr marL="457200" indent="-457200" algn="ctr">
              <a:buFont typeface="Arial" pitchFamily="-84" charset="0"/>
              <a:buNone/>
            </a:pPr>
            <a:r>
              <a:rPr lang="en-US" sz="2000"/>
              <a:t>Students listen to, read and / or view an authentic </a:t>
            </a:r>
          </a:p>
          <a:p>
            <a:pPr marL="457200" indent="-457200" algn="ctr">
              <a:buFont typeface="Arial" pitchFamily="-84" charset="0"/>
              <a:buNone/>
            </a:pPr>
            <a:r>
              <a:rPr lang="en-US" sz="2000"/>
              <a:t>text and answer information as well as </a:t>
            </a:r>
          </a:p>
          <a:p>
            <a:pPr marL="457200" indent="-457200" algn="ctr">
              <a:buFont typeface="Arial" pitchFamily="-84" charset="0"/>
              <a:buNone/>
            </a:pPr>
            <a:r>
              <a:rPr lang="en-US" sz="2000"/>
              <a:t>interpretive questions to assess comprehension.</a:t>
            </a:r>
          </a:p>
          <a:p>
            <a:pPr marL="457200" indent="-457200" algn="ctr">
              <a:buFont typeface="Arial" pitchFamily="-84" charset="0"/>
              <a:buNone/>
            </a:pPr>
            <a:r>
              <a:rPr lang="en-US" sz="2000"/>
              <a:t>The teacher provides students with feedback on </a:t>
            </a:r>
          </a:p>
          <a:p>
            <a:pPr marL="457200" indent="-457200" algn="ctr">
              <a:buFont typeface="Arial" pitchFamily="-84" charset="0"/>
              <a:buNone/>
            </a:pPr>
            <a:r>
              <a:rPr lang="en-US" sz="2000"/>
              <a:t>performance. </a:t>
            </a:r>
          </a:p>
        </p:txBody>
      </p:sp>
      <p:sp>
        <p:nvSpPr>
          <p:cNvPr id="44036" name="AutoShape 4"/>
          <p:cNvSpPr>
            <a:spLocks noChangeArrowheads="1"/>
          </p:cNvSpPr>
          <p:nvPr/>
        </p:nvSpPr>
        <p:spPr bwMode="auto">
          <a:xfrm>
            <a:off x="7924800" y="2438400"/>
            <a:ext cx="733425" cy="1214438"/>
          </a:xfrm>
          <a:prstGeom prst="curvedLeftArrow">
            <a:avLst>
              <a:gd name="adj1" fmla="val 33117"/>
              <a:gd name="adj2" fmla="val 66234"/>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4953000" y="3886200"/>
            <a:ext cx="3581400" cy="1938338"/>
          </a:xfrm>
          <a:prstGeom prst="rect">
            <a:avLst/>
          </a:prstGeom>
          <a:noFill/>
          <a:ln w="9525">
            <a:noFill/>
            <a:miter lim="800000"/>
            <a:headEnd/>
            <a:tailEnd/>
          </a:ln>
        </p:spPr>
        <p:txBody>
          <a:bodyPr>
            <a:prstTxWarp prst="textNoShape">
              <a:avLst/>
            </a:prstTxWarp>
            <a:spAutoFit/>
          </a:bodyPr>
          <a:lstStyle/>
          <a:p>
            <a:pPr algn="ctr"/>
            <a:r>
              <a:rPr lang="en-US" sz="2000" b="1">
                <a:solidFill>
                  <a:srgbClr val="ED515C"/>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228600" y="3810000"/>
            <a:ext cx="4343400" cy="2554288"/>
          </a:xfrm>
          <a:prstGeom prst="rect">
            <a:avLst/>
          </a:prstGeom>
          <a:noFill/>
          <a:ln w="9525">
            <a:noFill/>
            <a:miter lim="800000"/>
            <a:headEnd/>
            <a:tailEnd/>
          </a:ln>
        </p:spPr>
        <p:txBody>
          <a:bodyPr>
            <a:prstTxWarp prst="textNoShape">
              <a:avLst/>
            </a:prstTxWarp>
            <a:spAutoFit/>
          </a:bodyPr>
          <a:lstStyle/>
          <a:p>
            <a:pPr algn="ctr"/>
            <a:r>
              <a:rPr lang="en-US" sz="2000" b="1">
                <a:solidFill>
                  <a:srgbClr val="ED515C"/>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4480388" y="5501812"/>
            <a:ext cx="776059" cy="1507236"/>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609600" y="2438400"/>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Tree>
    <p:extLst>
      <p:ext uri="{BB962C8B-B14F-4D97-AF65-F5344CB8AC3E}">
        <p14:creationId xmlns:p14="http://schemas.microsoft.com/office/powerpoint/2010/main" val="8665561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solidFill>
                  <a:schemeClr val="tx1"/>
                </a:solidFill>
              </a:rPr>
              <a:t>Interpretive Mode</a:t>
            </a:r>
            <a:endParaRPr lang="en-US" sz="4000" dirty="0">
              <a:solidFill>
                <a:schemeClr val="tx1"/>
              </a:solidFill>
            </a:endParaRPr>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7" name="TextBox 6"/>
          <p:cNvSpPr txBox="1"/>
          <p:nvPr/>
        </p:nvSpPr>
        <p:spPr>
          <a:xfrm>
            <a:off x="809317" y="1758358"/>
            <a:ext cx="7597739" cy="830997"/>
          </a:xfrm>
          <a:prstGeom prst="rect">
            <a:avLst/>
          </a:prstGeom>
          <a:noFill/>
        </p:spPr>
        <p:txBody>
          <a:bodyPr wrap="square" rtlCol="0">
            <a:spAutoFit/>
          </a:bodyPr>
          <a:lstStyle/>
          <a:p>
            <a:r>
              <a:rPr lang="en-US" sz="2400" dirty="0" smtClean="0"/>
              <a:t>Learners understand, interpret, and analyze what is heard, read or viewed on a variety of topics.</a:t>
            </a:r>
            <a:endParaRPr lang="en-US" sz="2400" dirty="0"/>
          </a:p>
        </p:txBody>
      </p:sp>
      <p:pic>
        <p:nvPicPr>
          <p:cNvPr id="8" name="Content Placeholder 6"/>
          <p:cNvPicPr>
            <a:picLocks/>
          </p:cNvPicPr>
          <p:nvPr/>
        </p:nvPicPr>
        <p:blipFill rotWithShape="1">
          <a:blip r:embed="rId2" cstate="print">
            <a:extLst>
              <a:ext uri="{28A0092B-C50C-407E-A947-70E740481C1C}">
                <a14:useLocalDpi xmlns:a14="http://schemas.microsoft.com/office/drawing/2010/main" val="0"/>
              </a:ext>
            </a:extLst>
          </a:blip>
          <a:srcRect l="40143" r="8243" b="20669"/>
          <a:stretch/>
        </p:blipFill>
        <p:spPr>
          <a:xfrm>
            <a:off x="1199474" y="3197224"/>
            <a:ext cx="1673352" cy="2155825"/>
          </a:xfrm>
          <a:prstGeom prst="rect">
            <a:avLst/>
          </a:prstGeom>
        </p:spPr>
      </p:pic>
      <p:pic>
        <p:nvPicPr>
          <p:cNvPr id="9" name="Picture 4" descr="https://encrypted-tbn0.google.com/images?q=tbn:ANd9GcRxuilCwH7wfY-msMDm8PL3mlL3weQJHxRZAStX06OcoX6zbsJP"/>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0411" y="3197224"/>
            <a:ext cx="1874520" cy="229570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reneeannsmith.com/wp-content/uploads/2011/08/woman-reading-book-outside.jpg"/>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3775" y="2944651"/>
            <a:ext cx="2194560" cy="1700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29126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846"/>
            <a:ext cx="8229600" cy="1069848"/>
          </a:xfrm>
        </p:spPr>
        <p:txBody>
          <a:bodyPr/>
          <a:lstStyle/>
          <a:p>
            <a:r>
              <a:rPr lang="en-US"/>
              <a:t>Interpretive Communication….</a:t>
            </a:r>
          </a:p>
        </p:txBody>
      </p:sp>
      <p:graphicFrame>
        <p:nvGraphicFramePr>
          <p:cNvPr id="4" name="Table 3"/>
          <p:cNvGraphicFramePr>
            <a:graphicFrameLocks noGrp="1"/>
          </p:cNvGraphicFramePr>
          <p:nvPr/>
        </p:nvGraphicFramePr>
        <p:xfrm>
          <a:off x="457200" y="1677924"/>
          <a:ext cx="8229600" cy="4095326"/>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translation.</a:t>
                      </a:r>
                    </a:p>
                  </a:txBody>
                  <a:tcPr/>
                </a:tc>
                <a:tc>
                  <a:txBody>
                    <a:bodyPr/>
                    <a:lstStyle/>
                    <a:p>
                      <a:r>
                        <a:rPr lang="en-US" sz="2000"/>
                        <a:t>context-driven</a:t>
                      </a:r>
                      <a:r>
                        <a:rPr lang="en-US" sz="2000" baseline="0"/>
                        <a:t> understanding (gist).</a:t>
                      </a:r>
                      <a:endParaRPr lang="en-US" sz="2000"/>
                    </a:p>
                  </a:txBody>
                  <a:tcPr/>
                </a:tc>
              </a:tr>
              <a:tr h="645583">
                <a:tc>
                  <a:txBody>
                    <a:bodyPr/>
                    <a:lstStyle/>
                    <a:p>
                      <a:r>
                        <a:rPr lang="en-US" sz="2000"/>
                        <a:t>a hunt for trivial</a:t>
                      </a:r>
                      <a:r>
                        <a:rPr lang="en-US" sz="2000" baseline="0"/>
                        <a:t> details.</a:t>
                      </a:r>
                      <a:endParaRPr lang="en-US" sz="2000"/>
                    </a:p>
                  </a:txBody>
                  <a:tcPr/>
                </a:tc>
                <a:tc>
                  <a:txBody>
                    <a:bodyPr/>
                    <a:lstStyle/>
                    <a:p>
                      <a:r>
                        <a:rPr lang="en-US" sz="2000"/>
                        <a:t>whole picture;</a:t>
                      </a:r>
                      <a:r>
                        <a:rPr lang="en-US" sz="2000" baseline="0"/>
                        <a:t> mediating meaning with the text; a focused task. </a:t>
                      </a:r>
                      <a:endParaRPr lang="en-US" sz="2000"/>
                    </a:p>
                  </a:txBody>
                  <a:tcPr/>
                </a:tc>
              </a:tr>
              <a:tr h="645583">
                <a:tc>
                  <a:txBody>
                    <a:bodyPr/>
                    <a:lstStyle/>
                    <a:p>
                      <a:r>
                        <a:rPr lang="en-US" sz="2000"/>
                        <a:t>glossed readings; teaching all new vocabulary</a:t>
                      </a:r>
                      <a:r>
                        <a:rPr lang="en-US" sz="2000" baseline="0"/>
                        <a:t> first.</a:t>
                      </a:r>
                      <a:endParaRPr lang="en-US" sz="2000"/>
                    </a:p>
                  </a:txBody>
                  <a:tcPr/>
                </a:tc>
                <a:tc>
                  <a:txBody>
                    <a:bodyPr/>
                    <a:lstStyle/>
                    <a:p>
                      <a:r>
                        <a:rPr lang="en-US" sz="2000"/>
                        <a:t>familiar words in new context; and new words in a familiar context.</a:t>
                      </a:r>
                      <a:r>
                        <a:rPr lang="en-US" sz="2000" baseline="0"/>
                        <a:t> </a:t>
                      </a:r>
                      <a:endParaRPr lang="en-US" sz="2000"/>
                    </a:p>
                  </a:txBody>
                  <a:tcPr/>
                </a:tc>
              </a:tr>
              <a:tr h="645583">
                <a:tc>
                  <a:txBody>
                    <a:bodyPr/>
                    <a:lstStyle/>
                    <a:p>
                      <a:r>
                        <a:rPr lang="en-US" sz="2000"/>
                        <a:t>reading, listening or viewing from the reader’s perspective</a:t>
                      </a:r>
                      <a:r>
                        <a:rPr lang="en-US" sz="2000" baseline="0"/>
                        <a:t> only.</a:t>
                      </a:r>
                      <a:endParaRPr lang="en-US" sz="2000"/>
                    </a:p>
                  </a:txBody>
                  <a:tcPr/>
                </a:tc>
                <a:tc>
                  <a:txBody>
                    <a:bodyPr/>
                    <a:lstStyle/>
                    <a:p>
                      <a:r>
                        <a:rPr lang="en-US" sz="2000"/>
                        <a:t>using the author’s perspective</a:t>
                      </a:r>
                      <a:r>
                        <a:rPr lang="en-US" sz="2000" baseline="0"/>
                        <a:t> and cultural perspective. </a:t>
                      </a:r>
                      <a:endParaRPr lang="en-US" sz="2000"/>
                    </a:p>
                  </a:txBody>
                  <a:tcPr/>
                </a:tc>
              </a:tr>
              <a:tr h="645583">
                <a:tc>
                  <a:txBody>
                    <a:bodyPr/>
                    <a:lstStyle/>
                    <a:p>
                      <a:r>
                        <a:rPr lang="en-US" sz="2000"/>
                        <a:t>reading word for word.</a:t>
                      </a:r>
                    </a:p>
                  </a:txBody>
                  <a:tcPr/>
                </a:tc>
                <a:tc>
                  <a:txBody>
                    <a:bodyPr/>
                    <a:lstStyle/>
                    <a:p>
                      <a:r>
                        <a:rPr lang="en-US" sz="2000"/>
                        <a:t>re-phrasing chunks; retelling;</a:t>
                      </a:r>
                      <a:r>
                        <a:rPr lang="en-US" sz="2000" baseline="0"/>
                        <a:t> predicting; and using structural clues. </a:t>
                      </a:r>
                      <a:endParaRPr lang="en-US" sz="2000"/>
                    </a:p>
                  </a:txBody>
                  <a:tcPr/>
                </a:tc>
              </a:tr>
            </a:tbl>
          </a:graphicData>
        </a:graphic>
      </p:graphicFrame>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1889602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 y="63500"/>
            <a:ext cx="9105900" cy="6718300"/>
          </a:xfrm>
          <a:prstGeom prst="rect">
            <a:avLst/>
          </a:prstGeom>
        </p:spPr>
      </p:pic>
    </p:spTree>
    <p:extLst>
      <p:ext uri="{BB962C8B-B14F-4D97-AF65-F5344CB8AC3E}">
        <p14:creationId xmlns:p14="http://schemas.microsoft.com/office/powerpoint/2010/main" val="112566685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968" y="236790"/>
            <a:ext cx="7886700" cy="1325563"/>
          </a:xfrm>
        </p:spPr>
        <p:txBody>
          <a:bodyPr/>
          <a:lstStyle/>
          <a:p>
            <a:r>
              <a:rPr lang="es-ES_tradnl" b="1" i="1"/>
              <a:t>VIAJE A CHILE</a:t>
            </a:r>
            <a:endParaRPr lang="en-US"/>
          </a:p>
        </p:txBody>
      </p:sp>
      <p:sp>
        <p:nvSpPr>
          <p:cNvPr id="3" name="Content Placeholder 2"/>
          <p:cNvSpPr>
            <a:spLocks noGrp="1"/>
          </p:cNvSpPr>
          <p:nvPr>
            <p:ph idx="1"/>
          </p:nvPr>
        </p:nvSpPr>
        <p:spPr>
          <a:xfrm>
            <a:off x="368968" y="1331495"/>
            <a:ext cx="8438148" cy="5197642"/>
          </a:xfrm>
        </p:spPr>
        <p:txBody>
          <a:bodyPr>
            <a:normAutofit fontScale="85000" lnSpcReduction="20000"/>
          </a:bodyPr>
          <a:lstStyle/>
          <a:p>
            <a:pPr marL="0" indent="0">
              <a:buNone/>
            </a:pPr>
            <a:r>
              <a:rPr lang="es-ES_tradnl" b="1" i="1"/>
              <a:t> </a:t>
            </a:r>
            <a:r>
              <a:rPr lang="es-ES_tradnl" b="1"/>
              <a:t>DOCUMENTOS DE ENTRADA AL PAÍS</a:t>
            </a:r>
            <a:endParaRPr lang="en-US"/>
          </a:p>
          <a:p>
            <a:pPr marL="0" indent="0">
              <a:buNone/>
            </a:pPr>
            <a:r>
              <a:rPr lang="es-ES_tradnl"/>
              <a:t>Pasaporte válido por al menos 6 meses, es requisito para todos los extranjeros que visitan Chile. Tourist Card de 90 días, es necesaria para todos lo visitantes, ésta, a su vez, es renovable por otros 90 días en el Departamento de Extranjería.</a:t>
            </a:r>
            <a:endParaRPr lang="en-US"/>
          </a:p>
          <a:p>
            <a:pPr marL="0" indent="0">
              <a:buNone/>
            </a:pPr>
            <a:r>
              <a:rPr lang="es-ES_tradnl"/>
              <a:t> </a:t>
            </a:r>
            <a:endParaRPr lang="en-US"/>
          </a:p>
          <a:p>
            <a:pPr marL="0" indent="0">
              <a:buNone/>
            </a:pPr>
            <a:r>
              <a:rPr lang="es-ES_tradnl" b="1"/>
              <a:t>NUESTRO BELLO PAÍS</a:t>
            </a:r>
            <a:endParaRPr lang="en-US"/>
          </a:p>
          <a:p>
            <a:pPr marL="0" indent="0">
              <a:buNone/>
            </a:pPr>
            <a:r>
              <a:rPr lang="es-ES_tradnl"/>
              <a:t>Chile es un país atractivo de visitar en cualquier época del año, debido a su vasta y variada extensión geográfica. La zona norte del país es calurosa y seca durante todo el año. Aunque hay que estar preparado para las frías noches en la zona del Desierto de Atacama.</a:t>
            </a:r>
            <a:endParaRPr lang="en-US"/>
          </a:p>
          <a:p>
            <a:pPr marL="0" indent="0">
              <a:buNone/>
            </a:pPr>
            <a:r>
              <a:rPr lang="es-ES_tradnl"/>
              <a:t>La Zona Sur las visitas región de Los Lagos es conveniente realizarlas durante los meses de verano aunque la posibilidad de lluvia está siempre presente en estas regiones del país.</a:t>
            </a:r>
            <a:endParaRPr lang="en-US"/>
          </a:p>
          <a:p>
            <a:pPr marL="0" indent="0">
              <a:buNone/>
            </a:pPr>
            <a:r>
              <a:rPr lang="es-ES_tradnl"/>
              <a:t>La Zona Austral los atractivos más representativos son Las Torres del Paine y la Laguna San Rafael debido a su imponente belleza.Es ideal para los amantes del esquí visitar Chile en época invernal (Junio a Agosto). La famosa Isla de Pascua es menos calurosa, más barata y menos concurrida en los meses de invierno y primavera que en verano. </a:t>
            </a:r>
            <a:r>
              <a:rPr lang="en-US"/>
              <a:t>Lo mismo sucede con la Isla de Juan Fernández.</a:t>
            </a:r>
          </a:p>
          <a:p>
            <a:endParaRPr lang="en-US"/>
          </a:p>
        </p:txBody>
      </p:sp>
    </p:spTree>
    <p:extLst>
      <p:ext uri="{BB962C8B-B14F-4D97-AF65-F5344CB8AC3E}">
        <p14:creationId xmlns:p14="http://schemas.microsoft.com/office/powerpoint/2010/main" val="189931833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506" y="160421"/>
            <a:ext cx="8710863" cy="1401931"/>
          </a:xfrm>
        </p:spPr>
        <p:txBody>
          <a:bodyPr>
            <a:normAutofit/>
          </a:bodyPr>
          <a:lstStyle/>
          <a:p>
            <a:r>
              <a:rPr lang="en-US" b="1"/>
              <a:t>Key Words</a:t>
            </a:r>
            <a:r>
              <a:rPr lang="en-US"/>
              <a:t> - </a:t>
            </a:r>
            <a:r>
              <a:rPr lang="en-US" sz="2400"/>
              <a:t>Find these words in Spanish from the text.</a:t>
            </a:r>
          </a:p>
        </p:txBody>
      </p:sp>
      <p:sp>
        <p:nvSpPr>
          <p:cNvPr id="3" name="Content Placeholder 2"/>
          <p:cNvSpPr>
            <a:spLocks noGrp="1"/>
          </p:cNvSpPr>
          <p:nvPr>
            <p:ph idx="1"/>
          </p:nvPr>
        </p:nvSpPr>
        <p:spPr>
          <a:xfrm>
            <a:off x="583327" y="1312277"/>
            <a:ext cx="7790652" cy="1783849"/>
          </a:xfrm>
        </p:spPr>
        <p:txBody>
          <a:bodyPr/>
          <a:lstStyle/>
          <a:p>
            <a:pPr marL="0" indent="0">
              <a:buNone/>
            </a:pPr>
            <a:r>
              <a:rPr lang="en-US"/>
              <a:t>1. is required					5. cold nights</a:t>
            </a:r>
          </a:p>
          <a:p>
            <a:pPr marL="0" indent="0">
              <a:buNone/>
            </a:pPr>
            <a:r>
              <a:rPr lang="en-US"/>
              <a:t>2. renewable					6. always present</a:t>
            </a:r>
          </a:p>
          <a:p>
            <a:pPr marL="0" indent="0">
              <a:buNone/>
            </a:pPr>
            <a:r>
              <a:rPr lang="en-US"/>
              <a:t>3. visitors						7. imposing beauty</a:t>
            </a:r>
          </a:p>
          <a:p>
            <a:pPr marL="0" indent="0">
              <a:buNone/>
            </a:pPr>
            <a:r>
              <a:rPr lang="en-US"/>
              <a:t>4. any time of the year			8. less crowded</a:t>
            </a:r>
          </a:p>
          <a:p>
            <a:pPr marL="0" indent="0">
              <a:buNone/>
            </a:pPr>
            <a:endParaRPr lang="en-US"/>
          </a:p>
        </p:txBody>
      </p:sp>
      <p:graphicFrame>
        <p:nvGraphicFramePr>
          <p:cNvPr id="4" name="Table 3"/>
          <p:cNvGraphicFramePr>
            <a:graphicFrameLocks noGrp="1"/>
          </p:cNvGraphicFramePr>
          <p:nvPr>
            <p:extLst/>
          </p:nvPr>
        </p:nvGraphicFramePr>
        <p:xfrm>
          <a:off x="786064" y="3352800"/>
          <a:ext cx="7267074" cy="3209120"/>
        </p:xfrm>
        <a:graphic>
          <a:graphicData uri="http://schemas.openxmlformats.org/drawingml/2006/table">
            <a:tbl>
              <a:tblPr firstRow="1" firstCol="1" bandRow="1" bandCol="1">
                <a:tableStyleId>{5C22544A-7EE6-4342-B048-85BDC9FD1C3A}</a:tableStyleId>
              </a:tblPr>
              <a:tblGrid>
                <a:gridCol w="1713375"/>
                <a:gridCol w="500436"/>
                <a:gridCol w="5053263"/>
              </a:tblGrid>
              <a:tr h="283040">
                <a:tc gridSpan="3">
                  <a:txBody>
                    <a:bodyPr/>
                    <a:lstStyle/>
                    <a:p>
                      <a:pPr marL="0" marR="0">
                        <a:spcBef>
                          <a:spcPts val="0"/>
                        </a:spcBef>
                        <a:spcAft>
                          <a:spcPts val="0"/>
                        </a:spcAft>
                        <a:tabLst>
                          <a:tab pos="2743200" algn="ctr"/>
                          <a:tab pos="5486400" algn="r"/>
                        </a:tabLst>
                      </a:pPr>
                      <a:r>
                        <a:rPr lang="en-US" sz="1600">
                          <a:effectLst/>
                        </a:rPr>
                        <a:t>Key Word Recognition </a:t>
                      </a:r>
                      <a:endParaRPr lang="en-US" sz="1600">
                        <a:effectLst/>
                        <a:latin typeface="Cambria" charset="0"/>
                        <a:ea typeface="Cambria" charset="0"/>
                        <a:cs typeface="Times New Roman" charset="0"/>
                      </a:endParaRPr>
                    </a:p>
                  </a:txBody>
                  <a:tcPr marL="68580" marR="68580" marT="0" marB="0" anchor="ctr"/>
                </a:tc>
                <a:tc hMerge="1">
                  <a:txBody>
                    <a:bodyPr/>
                    <a:lstStyle/>
                    <a:p>
                      <a:endParaRPr lang="en-US"/>
                    </a:p>
                  </a:txBody>
                  <a:tcPr/>
                </a:tc>
                <a:tc hMerge="1">
                  <a:txBody>
                    <a:bodyPr/>
                    <a:lstStyle/>
                    <a:p>
                      <a:endParaRPr lang="en-US"/>
                    </a:p>
                  </a:txBody>
                  <a:tcPr/>
                </a:tc>
              </a:tr>
              <a:tr h="394096">
                <a:tc>
                  <a:txBody>
                    <a:bodyPr/>
                    <a:lstStyle/>
                    <a:p>
                      <a:pPr marL="0" marR="0">
                        <a:spcBef>
                          <a:spcPts val="0"/>
                        </a:spcBef>
                        <a:spcAft>
                          <a:spcPts val="0"/>
                        </a:spcAft>
                        <a:tabLst>
                          <a:tab pos="2743200" algn="ctr"/>
                          <a:tab pos="5486400" algn="r"/>
                        </a:tabLst>
                      </a:pPr>
                      <a:r>
                        <a:rPr lang="en-US" sz="1600">
                          <a:effectLst/>
                        </a:rPr>
                        <a:t>Strong Comprehension</a:t>
                      </a:r>
                      <a:endParaRPr lang="en-US" sz="16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600">
                          <a:effectLst/>
                        </a:rPr>
                        <a:t>10</a:t>
                      </a:r>
                      <a:endParaRPr lang="en-US" sz="16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600">
                          <a:effectLst/>
                        </a:rPr>
                        <a:t>Identifies all key words appropriately within context of the text.</a:t>
                      </a:r>
                      <a:endParaRPr lang="en-US" sz="1600">
                        <a:effectLst/>
                        <a:latin typeface="Cambria" charset="0"/>
                        <a:ea typeface="Cambria" charset="0"/>
                        <a:cs typeface="Times New Roman" charset="0"/>
                      </a:endParaRPr>
                    </a:p>
                  </a:txBody>
                  <a:tcPr marL="68580" marR="68580" marT="0" marB="0"/>
                </a:tc>
              </a:tr>
              <a:tr h="394096">
                <a:tc>
                  <a:txBody>
                    <a:bodyPr/>
                    <a:lstStyle/>
                    <a:p>
                      <a:pPr marL="0" marR="0">
                        <a:spcBef>
                          <a:spcPts val="0"/>
                        </a:spcBef>
                        <a:spcAft>
                          <a:spcPts val="0"/>
                        </a:spcAft>
                        <a:tabLst>
                          <a:tab pos="2743200" algn="ctr"/>
                          <a:tab pos="5486400" algn="r"/>
                        </a:tabLst>
                      </a:pPr>
                      <a:r>
                        <a:rPr lang="en-US" sz="1600">
                          <a:effectLst/>
                        </a:rPr>
                        <a:t>Meets Expectations</a:t>
                      </a:r>
                      <a:endParaRPr lang="en-US" sz="16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600">
                          <a:effectLst/>
                        </a:rPr>
                        <a:t>9</a:t>
                      </a:r>
                      <a:endParaRPr lang="en-US" sz="16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600">
                          <a:effectLst/>
                        </a:rPr>
                        <a:t>Identifies majority of key words appropriately within context of the text.</a:t>
                      </a:r>
                      <a:endParaRPr lang="en-US" sz="1600">
                        <a:effectLst/>
                        <a:latin typeface="Cambria" charset="0"/>
                        <a:ea typeface="Cambria" charset="0"/>
                        <a:cs typeface="Times New Roman" charset="0"/>
                      </a:endParaRPr>
                    </a:p>
                  </a:txBody>
                  <a:tcPr marL="68580" marR="68580" marT="0" marB="0"/>
                </a:tc>
              </a:tr>
              <a:tr h="394096">
                <a:tc>
                  <a:txBody>
                    <a:bodyPr/>
                    <a:lstStyle/>
                    <a:p>
                      <a:pPr marL="0" marR="0">
                        <a:spcBef>
                          <a:spcPts val="0"/>
                        </a:spcBef>
                        <a:spcAft>
                          <a:spcPts val="0"/>
                        </a:spcAft>
                        <a:tabLst>
                          <a:tab pos="2743200" algn="ctr"/>
                          <a:tab pos="5486400" algn="r"/>
                        </a:tabLst>
                      </a:pPr>
                      <a:r>
                        <a:rPr lang="en-US" sz="1600">
                          <a:effectLst/>
                        </a:rPr>
                        <a:t>Approaching Expectations</a:t>
                      </a:r>
                      <a:endParaRPr lang="en-US" sz="16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600">
                          <a:effectLst/>
                        </a:rPr>
                        <a:t>8</a:t>
                      </a:r>
                      <a:endParaRPr lang="en-US" sz="16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600">
                          <a:effectLst/>
                        </a:rPr>
                        <a:t>Identifies half of key words appropriately within the context of the text.</a:t>
                      </a:r>
                      <a:endParaRPr lang="en-US" sz="1600">
                        <a:effectLst/>
                        <a:latin typeface="Cambria" charset="0"/>
                        <a:ea typeface="Cambria" charset="0"/>
                        <a:cs typeface="Times New Roman" charset="0"/>
                      </a:endParaRPr>
                    </a:p>
                  </a:txBody>
                  <a:tcPr marL="68580" marR="68580" marT="0" marB="0"/>
                </a:tc>
              </a:tr>
              <a:tr h="394096">
                <a:tc>
                  <a:txBody>
                    <a:bodyPr/>
                    <a:lstStyle/>
                    <a:p>
                      <a:pPr marL="0" marR="0">
                        <a:spcBef>
                          <a:spcPts val="0"/>
                        </a:spcBef>
                        <a:spcAft>
                          <a:spcPts val="0"/>
                        </a:spcAft>
                        <a:tabLst>
                          <a:tab pos="2743200" algn="ctr"/>
                          <a:tab pos="5486400" algn="r"/>
                        </a:tabLst>
                      </a:pPr>
                      <a:r>
                        <a:rPr lang="en-US" sz="1600">
                          <a:effectLst/>
                        </a:rPr>
                        <a:t>Minimal Comprehension</a:t>
                      </a:r>
                      <a:endParaRPr lang="en-US" sz="16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600">
                          <a:effectLst/>
                        </a:rPr>
                        <a:t>7</a:t>
                      </a:r>
                      <a:endParaRPr lang="en-US" sz="16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600">
                          <a:effectLst/>
                        </a:rPr>
                        <a:t>Identifies fewer than half of key words appropriately within the context of the text.</a:t>
                      </a:r>
                      <a:endParaRPr lang="en-US" sz="1600">
                        <a:effectLst/>
                        <a:latin typeface="Cambria" charset="0"/>
                        <a:ea typeface="Cambria" charset="0"/>
                        <a:cs typeface="Times New Roman" charset="0"/>
                      </a:endParaRPr>
                    </a:p>
                  </a:txBody>
                  <a:tcPr marL="68580" marR="68580" marT="0" marB="0"/>
                </a:tc>
              </a:tr>
              <a:tr h="377386">
                <a:tc>
                  <a:txBody>
                    <a:bodyPr/>
                    <a:lstStyle/>
                    <a:p>
                      <a:pPr marL="0" marR="0">
                        <a:spcBef>
                          <a:spcPts val="0"/>
                        </a:spcBef>
                        <a:spcAft>
                          <a:spcPts val="0"/>
                        </a:spcAft>
                        <a:tabLst>
                          <a:tab pos="2743200" algn="ctr"/>
                          <a:tab pos="5486400" algn="r"/>
                        </a:tabLst>
                      </a:pPr>
                      <a:r>
                        <a:rPr lang="en-US" sz="1600">
                          <a:effectLst/>
                        </a:rPr>
                        <a:t>Not yet</a:t>
                      </a:r>
                      <a:endParaRPr lang="en-US" sz="16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600">
                          <a:effectLst/>
                        </a:rPr>
                        <a:t>6</a:t>
                      </a:r>
                      <a:endParaRPr lang="en-US" sz="16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600">
                          <a:effectLst/>
                        </a:rPr>
                        <a:t>Struggles to understand key words within the context of the text. </a:t>
                      </a:r>
                      <a:endParaRPr lang="en-US" sz="1600">
                        <a:effectLst/>
                        <a:latin typeface="Cambria" charset="0"/>
                        <a:ea typeface="Cambria" charset="0"/>
                        <a:cs typeface="Times New Roman" charset="0"/>
                      </a:endParaRPr>
                    </a:p>
                  </a:txBody>
                  <a:tcPr marL="68580" marR="68580" marT="0" marB="0"/>
                </a:tc>
              </a:tr>
              <a:tr h="394096">
                <a:tc>
                  <a:txBody>
                    <a:bodyPr/>
                    <a:lstStyle/>
                    <a:p>
                      <a:pPr marL="0" marR="0">
                        <a:spcBef>
                          <a:spcPts val="0"/>
                        </a:spcBef>
                        <a:spcAft>
                          <a:spcPts val="0"/>
                        </a:spcAft>
                        <a:tabLst>
                          <a:tab pos="2743200" algn="ctr"/>
                          <a:tab pos="5486400" algn="r"/>
                        </a:tabLst>
                      </a:pPr>
                      <a:r>
                        <a:rPr lang="en-US" sz="1600">
                          <a:effectLst/>
                        </a:rPr>
                        <a:t>No Comprehension</a:t>
                      </a:r>
                      <a:endParaRPr lang="en-US" sz="16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600">
                          <a:effectLst/>
                        </a:rPr>
                        <a:t>5</a:t>
                      </a:r>
                      <a:endParaRPr lang="en-US" sz="16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600">
                          <a:effectLst/>
                        </a:rPr>
                        <a:t>Does not identify any of the words appropriately within the context of the text. </a:t>
                      </a:r>
                      <a:endParaRPr lang="en-US" sz="1600">
                        <a:effectLst/>
                        <a:latin typeface="Cambria" charset="0"/>
                        <a:ea typeface="Cambria"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16463105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t>Supporting Details -</a:t>
            </a:r>
            <a:r>
              <a:rPr lang="en-US"/>
              <a:t> </a:t>
            </a:r>
            <a:r>
              <a:rPr lang="en-US" sz="2200"/>
              <a:t>What</a:t>
            </a:r>
            <a:r>
              <a:rPr lang="en-US"/>
              <a:t> </a:t>
            </a:r>
            <a:r>
              <a:rPr lang="en-US" sz="2200"/>
              <a:t>information does this article give about Chili? Indicate if a detail is true, false or not mentioned in the article. Copy the information in Spanish that is given for each detail that is true or false.    </a:t>
            </a:r>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7263" y="2026793"/>
            <a:ext cx="7149473" cy="4351338"/>
          </a:xfrm>
        </p:spPr>
      </p:pic>
    </p:spTree>
    <p:extLst>
      <p:ext uri="{BB962C8B-B14F-4D97-AF65-F5344CB8AC3E}">
        <p14:creationId xmlns:p14="http://schemas.microsoft.com/office/powerpoint/2010/main" val="136176976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Supporting Details</a:t>
            </a:r>
            <a:endParaRPr lang="en-US"/>
          </a:p>
        </p:txBody>
      </p:sp>
      <p:graphicFrame>
        <p:nvGraphicFramePr>
          <p:cNvPr id="4" name="Content Placeholder 3"/>
          <p:cNvGraphicFramePr>
            <a:graphicFrameLocks noGrp="1"/>
          </p:cNvGraphicFramePr>
          <p:nvPr>
            <p:ph idx="1"/>
            <p:extLst/>
          </p:nvPr>
        </p:nvGraphicFramePr>
        <p:xfrm>
          <a:off x="385010" y="1690688"/>
          <a:ext cx="8438148" cy="4419260"/>
        </p:xfrm>
        <a:graphic>
          <a:graphicData uri="http://schemas.openxmlformats.org/drawingml/2006/table">
            <a:tbl>
              <a:tblPr firstRow="1" firstCol="1" bandRow="1" bandCol="1">
                <a:tableStyleId>{5C22544A-7EE6-4342-B048-85BDC9FD1C3A}</a:tableStyleId>
              </a:tblPr>
              <a:tblGrid>
                <a:gridCol w="1748590"/>
                <a:gridCol w="465221"/>
                <a:gridCol w="6224337"/>
              </a:tblGrid>
              <a:tr h="335212">
                <a:tc gridSpan="3">
                  <a:txBody>
                    <a:bodyPr/>
                    <a:lstStyle/>
                    <a:p>
                      <a:pPr marL="0" marR="0">
                        <a:spcBef>
                          <a:spcPts val="0"/>
                        </a:spcBef>
                        <a:spcAft>
                          <a:spcPts val="0"/>
                        </a:spcAft>
                        <a:tabLst>
                          <a:tab pos="2743200" algn="ctr"/>
                          <a:tab pos="5486400" algn="r"/>
                        </a:tabLst>
                      </a:pPr>
                      <a:r>
                        <a:rPr lang="en-US" sz="1800">
                          <a:effectLst/>
                        </a:rPr>
                        <a:t>Supporting Details</a:t>
                      </a:r>
                      <a:endParaRPr lang="en-US" sz="1800">
                        <a:effectLst/>
                        <a:latin typeface="Cambria" charset="0"/>
                        <a:ea typeface="Cambria" charset="0"/>
                        <a:cs typeface="Times New Roman" charset="0"/>
                      </a:endParaRPr>
                    </a:p>
                  </a:txBody>
                  <a:tcPr marL="68580" marR="68580" marT="0" marB="0" anchor="ctr"/>
                </a:tc>
                <a:tc hMerge="1">
                  <a:txBody>
                    <a:bodyPr/>
                    <a:lstStyle/>
                    <a:p>
                      <a:endParaRPr lang="en-US"/>
                    </a:p>
                  </a:txBody>
                  <a:tcPr/>
                </a:tc>
                <a:tc hMerge="1">
                  <a:txBody>
                    <a:bodyPr/>
                    <a:lstStyle/>
                    <a:p>
                      <a:endParaRPr lang="en-US"/>
                    </a:p>
                  </a:txBody>
                  <a:tcPr/>
                </a:tc>
              </a:tr>
              <a:tr h="670424">
                <a:tc>
                  <a:txBody>
                    <a:bodyPr/>
                    <a:lstStyle/>
                    <a:p>
                      <a:pPr marL="0" marR="0">
                        <a:spcBef>
                          <a:spcPts val="0"/>
                        </a:spcBef>
                        <a:spcAft>
                          <a:spcPts val="0"/>
                        </a:spcAft>
                        <a:tabLst>
                          <a:tab pos="2743200" algn="ctr"/>
                          <a:tab pos="5486400" algn="r"/>
                        </a:tabLst>
                      </a:pPr>
                      <a:r>
                        <a:rPr lang="en-US" sz="1800">
                          <a:effectLst/>
                        </a:rPr>
                        <a:t>Strong Comprehension</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800">
                          <a:effectLst/>
                        </a:rPr>
                        <a:t>10</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800">
                          <a:effectLst/>
                        </a:rPr>
                        <a:t>Identifies all supporting details in the text and accurately provides information from the text to support these details.</a:t>
                      </a:r>
                      <a:endParaRPr lang="en-US" sz="1800">
                        <a:effectLst/>
                        <a:latin typeface="Cambria" charset="0"/>
                        <a:ea typeface="Cambria" charset="0"/>
                        <a:cs typeface="Times New Roman" charset="0"/>
                      </a:endParaRPr>
                    </a:p>
                  </a:txBody>
                  <a:tcPr marL="68580" marR="68580" marT="0" marB="0"/>
                </a:tc>
              </a:tr>
              <a:tr h="670424">
                <a:tc>
                  <a:txBody>
                    <a:bodyPr/>
                    <a:lstStyle/>
                    <a:p>
                      <a:pPr marL="0" marR="0">
                        <a:spcBef>
                          <a:spcPts val="0"/>
                        </a:spcBef>
                        <a:spcAft>
                          <a:spcPts val="0"/>
                        </a:spcAft>
                        <a:tabLst>
                          <a:tab pos="2743200" algn="ctr"/>
                          <a:tab pos="5486400" algn="r"/>
                        </a:tabLst>
                      </a:pPr>
                      <a:r>
                        <a:rPr lang="en-US" sz="1800">
                          <a:effectLst/>
                        </a:rPr>
                        <a:t>Meets Expectations</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800">
                          <a:effectLst/>
                        </a:rPr>
                        <a:t>9</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800">
                          <a:effectLst/>
                        </a:rPr>
                        <a:t>Identifies the majority of supporting details in the text and provides information from the text to support some of these details.</a:t>
                      </a:r>
                      <a:endParaRPr lang="en-US" sz="1800">
                        <a:effectLst/>
                        <a:latin typeface="Cambria" charset="0"/>
                        <a:ea typeface="Cambria" charset="0"/>
                        <a:cs typeface="Times New Roman" charset="0"/>
                      </a:endParaRPr>
                    </a:p>
                  </a:txBody>
                  <a:tcPr marL="68580" marR="68580" marT="0" marB="0"/>
                </a:tc>
              </a:tr>
              <a:tr h="787885">
                <a:tc>
                  <a:txBody>
                    <a:bodyPr/>
                    <a:lstStyle/>
                    <a:p>
                      <a:pPr marL="0" marR="0">
                        <a:spcBef>
                          <a:spcPts val="0"/>
                        </a:spcBef>
                        <a:spcAft>
                          <a:spcPts val="0"/>
                        </a:spcAft>
                        <a:tabLst>
                          <a:tab pos="2743200" algn="ctr"/>
                          <a:tab pos="5486400" algn="r"/>
                        </a:tabLst>
                      </a:pPr>
                      <a:r>
                        <a:rPr lang="en-US" sz="1800">
                          <a:effectLst/>
                        </a:rPr>
                        <a:t>Approaching Expectations</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800">
                          <a:effectLst/>
                        </a:rPr>
                        <a:t>8</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800">
                          <a:effectLst/>
                        </a:rPr>
                        <a:t>Identifies half of the supporting details in the text and may provide limited information from the text to support these details. </a:t>
                      </a:r>
                      <a:endParaRPr lang="en-US" sz="1800">
                        <a:effectLst/>
                        <a:latin typeface="Cambria" charset="0"/>
                        <a:ea typeface="Cambria" charset="0"/>
                        <a:cs typeface="Times New Roman" charset="0"/>
                      </a:endParaRPr>
                    </a:p>
                  </a:txBody>
                  <a:tcPr marL="68580" marR="68580" marT="0" marB="0"/>
                </a:tc>
              </a:tr>
              <a:tr h="670424">
                <a:tc>
                  <a:txBody>
                    <a:bodyPr/>
                    <a:lstStyle/>
                    <a:p>
                      <a:pPr marL="0" marR="0">
                        <a:spcBef>
                          <a:spcPts val="0"/>
                        </a:spcBef>
                        <a:spcAft>
                          <a:spcPts val="0"/>
                        </a:spcAft>
                        <a:tabLst>
                          <a:tab pos="2743200" algn="ctr"/>
                          <a:tab pos="5486400" algn="r"/>
                        </a:tabLst>
                      </a:pPr>
                      <a:r>
                        <a:rPr lang="en-US" sz="1800">
                          <a:effectLst/>
                        </a:rPr>
                        <a:t>Minimal Comprehension</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800">
                          <a:effectLst/>
                        </a:rPr>
                        <a:t>7</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800">
                          <a:effectLst/>
                        </a:rPr>
                        <a:t>Identifies a few supporting details in the text but may be unable to provide information from the text to explain these details.</a:t>
                      </a:r>
                      <a:endParaRPr lang="en-US" sz="1800">
                        <a:effectLst/>
                        <a:latin typeface="Cambria" charset="0"/>
                        <a:ea typeface="Cambria" charset="0"/>
                        <a:cs typeface="Times New Roman" charset="0"/>
                      </a:endParaRPr>
                    </a:p>
                  </a:txBody>
                  <a:tcPr marL="68580" marR="68580" marT="0" marB="0"/>
                </a:tc>
              </a:tr>
              <a:tr h="446949">
                <a:tc>
                  <a:txBody>
                    <a:bodyPr/>
                    <a:lstStyle/>
                    <a:p>
                      <a:pPr marL="0" marR="0">
                        <a:spcBef>
                          <a:spcPts val="0"/>
                        </a:spcBef>
                        <a:spcAft>
                          <a:spcPts val="0"/>
                        </a:spcAft>
                        <a:tabLst>
                          <a:tab pos="2743200" algn="ctr"/>
                          <a:tab pos="5486400" algn="r"/>
                        </a:tabLst>
                      </a:pPr>
                      <a:r>
                        <a:rPr lang="en-US" sz="1800">
                          <a:effectLst/>
                        </a:rPr>
                        <a:t>Not yet</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800">
                          <a:effectLst/>
                        </a:rPr>
                        <a:t>6</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800">
                          <a:effectLst/>
                        </a:rPr>
                        <a:t>Incorrectly identifies most details and is not able to provide accurate information for those details.</a:t>
                      </a:r>
                      <a:endParaRPr lang="en-US" sz="1800">
                        <a:effectLst/>
                        <a:latin typeface="Cambria" charset="0"/>
                        <a:ea typeface="Cambria" charset="0"/>
                        <a:cs typeface="Times New Roman" charset="0"/>
                      </a:endParaRPr>
                    </a:p>
                  </a:txBody>
                  <a:tcPr marL="68580" marR="68580" marT="0" marB="0"/>
                </a:tc>
              </a:tr>
              <a:tr h="446949">
                <a:tc>
                  <a:txBody>
                    <a:bodyPr/>
                    <a:lstStyle/>
                    <a:p>
                      <a:pPr marL="0" marR="0">
                        <a:spcBef>
                          <a:spcPts val="0"/>
                        </a:spcBef>
                        <a:spcAft>
                          <a:spcPts val="0"/>
                        </a:spcAft>
                        <a:tabLst>
                          <a:tab pos="2743200" algn="ctr"/>
                          <a:tab pos="5486400" algn="r"/>
                        </a:tabLst>
                      </a:pPr>
                      <a:r>
                        <a:rPr lang="en-US" sz="1800">
                          <a:effectLst/>
                        </a:rPr>
                        <a:t>No Comprehension</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800">
                          <a:effectLst/>
                        </a:rPr>
                        <a:t>5</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800">
                          <a:effectLst/>
                        </a:rPr>
                        <a:t>Does not provide a response.</a:t>
                      </a:r>
                      <a:endParaRPr lang="en-US" sz="1800">
                        <a:effectLst/>
                        <a:latin typeface="Cambria" charset="0"/>
                        <a:ea typeface="Cambria" charset="0"/>
                        <a:cs typeface="Times New Roman" charset="0"/>
                      </a:endParaRPr>
                    </a:p>
                  </a:txBody>
                  <a:tcPr marL="68580" marR="68580" marT="0" marB="0" anchor="ctr"/>
                </a:tc>
              </a:tr>
            </a:tbl>
          </a:graphicData>
        </a:graphic>
      </p:graphicFrame>
    </p:spTree>
    <p:extLst>
      <p:ext uri="{BB962C8B-B14F-4D97-AF65-F5344CB8AC3E}">
        <p14:creationId xmlns:p14="http://schemas.microsoft.com/office/powerpoint/2010/main" val="153116385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t>Main idea.</a:t>
            </a:r>
            <a:r>
              <a:rPr lang="en-US"/>
              <a:t>  </a:t>
            </a:r>
            <a:r>
              <a:rPr lang="en-US" sz="2700"/>
              <a:t>Based on what you’ve read, who is most likely to read this article? </a:t>
            </a:r>
            <a:br>
              <a:rPr lang="en-US" sz="2700"/>
            </a:br>
            <a:endParaRPr lang="en-US" sz="2700"/>
          </a:p>
        </p:txBody>
      </p:sp>
      <p:sp>
        <p:nvSpPr>
          <p:cNvPr id="3" name="Content Placeholder 2"/>
          <p:cNvSpPr>
            <a:spLocks noGrp="1"/>
          </p:cNvSpPr>
          <p:nvPr>
            <p:ph idx="1"/>
          </p:nvPr>
        </p:nvSpPr>
        <p:spPr>
          <a:xfrm>
            <a:off x="144379" y="1498184"/>
            <a:ext cx="8855242" cy="2319837"/>
          </a:xfrm>
        </p:spPr>
        <p:txBody>
          <a:bodyPr>
            <a:normAutofit lnSpcReduction="10000"/>
          </a:bodyPr>
          <a:lstStyle/>
          <a:p>
            <a:pPr marL="457200" lvl="0" indent="-457200">
              <a:buFont typeface="+mj-lt"/>
              <a:buAutoNum type="alphaLcParenR"/>
            </a:pPr>
            <a:r>
              <a:rPr lang="en-US"/>
              <a:t>A person who wants information on the history of Chile</a:t>
            </a:r>
          </a:p>
          <a:p>
            <a:pPr marL="457200" lvl="0" indent="-457200">
              <a:buFont typeface="+mj-lt"/>
              <a:buAutoNum type="alphaLcParenR"/>
            </a:pPr>
            <a:r>
              <a:rPr lang="en-US"/>
              <a:t>A person who is looking for an general tour of Chile</a:t>
            </a:r>
          </a:p>
          <a:p>
            <a:pPr marL="457200" lvl="0" indent="-457200">
              <a:buFont typeface="+mj-lt"/>
              <a:buAutoNum type="alphaLcParenR"/>
            </a:pPr>
            <a:r>
              <a:rPr lang="en-US"/>
              <a:t>A person who is looking for general tourist information about Chili</a:t>
            </a:r>
          </a:p>
          <a:p>
            <a:pPr marL="0" indent="0">
              <a:buNone/>
            </a:pPr>
            <a:r>
              <a:rPr lang="en-US"/>
              <a:t>What in the article caused you to select your response? Answer in English. </a:t>
            </a:r>
          </a:p>
        </p:txBody>
      </p:sp>
      <p:graphicFrame>
        <p:nvGraphicFramePr>
          <p:cNvPr id="5" name="Table 4"/>
          <p:cNvGraphicFramePr>
            <a:graphicFrameLocks noGrp="1"/>
          </p:cNvGraphicFramePr>
          <p:nvPr>
            <p:extLst/>
          </p:nvPr>
        </p:nvGraphicFramePr>
        <p:xfrm>
          <a:off x="1560989" y="3942740"/>
          <a:ext cx="5623560" cy="2468880"/>
        </p:xfrm>
        <a:graphic>
          <a:graphicData uri="http://schemas.openxmlformats.org/drawingml/2006/table">
            <a:tbl>
              <a:tblPr firstRow="1" firstCol="1" bandRow="1" bandCol="1">
                <a:tableStyleId>{5C22544A-7EE6-4342-B048-85BDC9FD1C3A}</a:tableStyleId>
              </a:tblPr>
              <a:tblGrid>
                <a:gridCol w="1325880"/>
                <a:gridCol w="571500"/>
                <a:gridCol w="3726180"/>
              </a:tblGrid>
              <a:tr h="274320">
                <a:tc gridSpan="3">
                  <a:txBody>
                    <a:bodyPr/>
                    <a:lstStyle/>
                    <a:p>
                      <a:pPr marL="0" marR="0">
                        <a:spcBef>
                          <a:spcPts val="0"/>
                        </a:spcBef>
                        <a:spcAft>
                          <a:spcPts val="0"/>
                        </a:spcAft>
                        <a:tabLst>
                          <a:tab pos="2743200" algn="ctr"/>
                          <a:tab pos="5486400" algn="r"/>
                        </a:tabLst>
                      </a:pPr>
                      <a:r>
                        <a:rPr lang="en-US" sz="1200">
                          <a:effectLst/>
                        </a:rPr>
                        <a:t>Main Idea</a:t>
                      </a:r>
                      <a:endParaRPr lang="en-US" sz="1200">
                        <a:effectLst/>
                        <a:latin typeface="Cambria" charset="0"/>
                        <a:ea typeface="Cambria" charset="0"/>
                        <a:cs typeface="Times New Roman" charset="0"/>
                      </a:endParaRPr>
                    </a:p>
                  </a:txBody>
                  <a:tcPr marL="68580" marR="68580" marT="0" marB="0" anchor="ctr"/>
                </a:tc>
                <a:tc hMerge="1">
                  <a:txBody>
                    <a:bodyPr/>
                    <a:lstStyle/>
                    <a:p>
                      <a:endParaRPr lang="en-US"/>
                    </a:p>
                  </a:txBody>
                  <a:tcPr/>
                </a:tc>
                <a:tc hMerge="1">
                  <a:txBody>
                    <a:bodyPr/>
                    <a:lstStyle/>
                    <a:p>
                      <a:endParaRPr lang="en-US"/>
                    </a:p>
                  </a:txBody>
                  <a:tcPr/>
                </a:tc>
              </a:tr>
              <a:tr h="0">
                <a:tc>
                  <a:txBody>
                    <a:bodyPr/>
                    <a:lstStyle/>
                    <a:p>
                      <a:pPr marL="0" marR="0">
                        <a:spcBef>
                          <a:spcPts val="0"/>
                        </a:spcBef>
                        <a:spcAft>
                          <a:spcPts val="0"/>
                        </a:spcAft>
                        <a:tabLst>
                          <a:tab pos="2743200" algn="ctr"/>
                          <a:tab pos="5486400" algn="r"/>
                        </a:tabLst>
                      </a:pPr>
                      <a:r>
                        <a:rPr lang="en-US" sz="1200">
                          <a:effectLst/>
                        </a:rPr>
                        <a:t>Strong Comprehension</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10</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Identifies the complete main ideas(s) of the text.</a:t>
                      </a:r>
                      <a:endParaRPr lang="en-US" sz="1200">
                        <a:effectLst/>
                        <a:latin typeface="Cambria" charset="0"/>
                        <a:ea typeface="Cambria" charset="0"/>
                        <a:cs typeface="Times New Roman" charset="0"/>
                      </a:endParaRPr>
                    </a:p>
                  </a:txBody>
                  <a:tcPr marL="68580" marR="68580" marT="0" marB="0" anchor="ctr"/>
                </a:tc>
              </a:tr>
              <a:tr h="0">
                <a:tc>
                  <a:txBody>
                    <a:bodyPr/>
                    <a:lstStyle/>
                    <a:p>
                      <a:pPr marL="0" marR="0">
                        <a:spcBef>
                          <a:spcPts val="0"/>
                        </a:spcBef>
                        <a:spcAft>
                          <a:spcPts val="0"/>
                        </a:spcAft>
                        <a:tabLst>
                          <a:tab pos="2743200" algn="ctr"/>
                          <a:tab pos="5486400" algn="r"/>
                        </a:tabLst>
                      </a:pPr>
                      <a:r>
                        <a:rPr lang="en-US" sz="1200">
                          <a:effectLst/>
                        </a:rPr>
                        <a:t>Meets Expectations</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9</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Identifies the key parts of the main ideas(s) of the text but misses some elements. </a:t>
                      </a:r>
                      <a:endParaRPr lang="en-US" sz="1200">
                        <a:effectLst/>
                        <a:latin typeface="Cambria" charset="0"/>
                        <a:ea typeface="Cambria" charset="0"/>
                        <a:cs typeface="Times New Roman" charset="0"/>
                      </a:endParaRPr>
                    </a:p>
                  </a:txBody>
                  <a:tcPr marL="68580" marR="68580" marT="0" marB="0" anchor="ctr"/>
                </a:tc>
              </a:tr>
              <a:tr h="0">
                <a:tc>
                  <a:txBody>
                    <a:bodyPr/>
                    <a:lstStyle/>
                    <a:p>
                      <a:pPr marL="0" marR="0">
                        <a:spcBef>
                          <a:spcPts val="0"/>
                        </a:spcBef>
                        <a:spcAft>
                          <a:spcPts val="0"/>
                        </a:spcAft>
                        <a:tabLst>
                          <a:tab pos="2743200" algn="ctr"/>
                          <a:tab pos="5486400" algn="r"/>
                        </a:tabLst>
                      </a:pPr>
                      <a:r>
                        <a:rPr lang="en-US" sz="1200">
                          <a:effectLst/>
                        </a:rPr>
                        <a:t>Approaching Expectations</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8</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Identifies some parts of the main idea(s) of the text.</a:t>
                      </a:r>
                      <a:endParaRPr lang="en-US" sz="1200">
                        <a:effectLst/>
                        <a:latin typeface="Cambria" charset="0"/>
                        <a:ea typeface="Cambria" charset="0"/>
                        <a:cs typeface="Times New Roman" charset="0"/>
                      </a:endParaRPr>
                    </a:p>
                  </a:txBody>
                  <a:tcPr marL="68580" marR="68580" marT="0" marB="0" anchor="ctr"/>
                </a:tc>
              </a:tr>
              <a:tr h="0">
                <a:tc>
                  <a:txBody>
                    <a:bodyPr/>
                    <a:lstStyle/>
                    <a:p>
                      <a:pPr marL="0" marR="0">
                        <a:spcBef>
                          <a:spcPts val="0"/>
                        </a:spcBef>
                        <a:spcAft>
                          <a:spcPts val="0"/>
                        </a:spcAft>
                        <a:tabLst>
                          <a:tab pos="2743200" algn="ctr"/>
                          <a:tab pos="5486400" algn="r"/>
                        </a:tabLst>
                      </a:pPr>
                      <a:r>
                        <a:rPr lang="en-US" sz="1200">
                          <a:effectLst/>
                        </a:rPr>
                        <a:t>Minimal Comprehension</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7</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May identify some ideas from the text but they do not represent the main idea(s). They are supporting details.</a:t>
                      </a:r>
                      <a:endParaRPr lang="en-US" sz="1200">
                        <a:effectLst/>
                        <a:latin typeface="Cambria" charset="0"/>
                        <a:ea typeface="Cambria" charset="0"/>
                        <a:cs typeface="Times New Roman" charset="0"/>
                      </a:endParaRPr>
                    </a:p>
                  </a:txBody>
                  <a:tcPr marL="68580" marR="68580" marT="0" marB="0" anchor="ctr"/>
                </a:tc>
              </a:tr>
              <a:tr h="0">
                <a:tc>
                  <a:txBody>
                    <a:bodyPr/>
                    <a:lstStyle/>
                    <a:p>
                      <a:pPr marL="0" marR="0">
                        <a:spcBef>
                          <a:spcPts val="0"/>
                        </a:spcBef>
                        <a:spcAft>
                          <a:spcPts val="0"/>
                        </a:spcAft>
                        <a:tabLst>
                          <a:tab pos="2743200" algn="ctr"/>
                          <a:tab pos="5486400" algn="r"/>
                        </a:tabLst>
                      </a:pPr>
                      <a:r>
                        <a:rPr lang="en-US" sz="1200">
                          <a:effectLst/>
                        </a:rPr>
                        <a:t>Not yet</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6</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Struggles to identify the main idea; may identify a detail that is not relevant to main idea. </a:t>
                      </a:r>
                      <a:endParaRPr lang="en-US" sz="1200">
                        <a:effectLst/>
                        <a:latin typeface="Cambria" charset="0"/>
                        <a:ea typeface="Cambria" charset="0"/>
                        <a:cs typeface="Times New Roman" charset="0"/>
                      </a:endParaRPr>
                    </a:p>
                  </a:txBody>
                  <a:tcPr marL="68580" marR="68580" marT="0" marB="0" anchor="ctr"/>
                </a:tc>
              </a:tr>
              <a:tr h="0">
                <a:tc>
                  <a:txBody>
                    <a:bodyPr/>
                    <a:lstStyle/>
                    <a:p>
                      <a:pPr marL="0" marR="0">
                        <a:spcBef>
                          <a:spcPts val="0"/>
                        </a:spcBef>
                        <a:spcAft>
                          <a:spcPts val="0"/>
                        </a:spcAft>
                        <a:tabLst>
                          <a:tab pos="2743200" algn="ctr"/>
                          <a:tab pos="5486400" algn="r"/>
                        </a:tabLst>
                      </a:pPr>
                      <a:r>
                        <a:rPr lang="en-US" sz="1200">
                          <a:effectLst/>
                        </a:rPr>
                        <a:t>No Comprehension</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5</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Does not provide a response.</a:t>
                      </a:r>
                      <a:endParaRPr lang="en-US" sz="1200">
                        <a:effectLst/>
                        <a:latin typeface="Cambria" charset="0"/>
                        <a:ea typeface="Cambria" charset="0"/>
                        <a:cs typeface="Times New Roman" charset="0"/>
                      </a:endParaRPr>
                    </a:p>
                  </a:txBody>
                  <a:tcPr marL="68580" marR="68580" marT="0" marB="0" anchor="ctr"/>
                </a:tc>
              </a:tr>
            </a:tbl>
          </a:graphicData>
        </a:graphic>
      </p:graphicFrame>
    </p:spTree>
    <p:extLst>
      <p:ext uri="{BB962C8B-B14F-4D97-AF65-F5344CB8AC3E}">
        <p14:creationId xmlns:p14="http://schemas.microsoft.com/office/powerpoint/2010/main" val="97436898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a:t>Blended Rubric – Literal Comprehension</a:t>
            </a:r>
          </a:p>
        </p:txBody>
      </p:sp>
      <p:graphicFrame>
        <p:nvGraphicFramePr>
          <p:cNvPr id="4" name="Content Placeholder 3"/>
          <p:cNvGraphicFramePr>
            <a:graphicFrameLocks noGrp="1"/>
          </p:cNvGraphicFramePr>
          <p:nvPr>
            <p:ph idx="1"/>
            <p:extLst/>
          </p:nvPr>
        </p:nvGraphicFramePr>
        <p:xfrm>
          <a:off x="336884" y="1563292"/>
          <a:ext cx="8582526" cy="4570090"/>
        </p:xfrm>
        <a:graphic>
          <a:graphicData uri="http://schemas.openxmlformats.org/drawingml/2006/table">
            <a:tbl>
              <a:tblPr firstRow="1" firstCol="1" bandRow="1" bandCol="1">
                <a:tableStyleId>{5C22544A-7EE6-4342-B048-85BDC9FD1C3A}</a:tableStyleId>
              </a:tblPr>
              <a:tblGrid>
                <a:gridCol w="2023522"/>
                <a:gridCol w="872208"/>
                <a:gridCol w="5686796"/>
              </a:tblGrid>
              <a:tr h="407534">
                <a:tc gridSpan="3">
                  <a:txBody>
                    <a:bodyPr/>
                    <a:lstStyle/>
                    <a:p>
                      <a:pPr marL="0" marR="0">
                        <a:spcBef>
                          <a:spcPts val="0"/>
                        </a:spcBef>
                        <a:spcAft>
                          <a:spcPts val="0"/>
                        </a:spcAft>
                        <a:tabLst>
                          <a:tab pos="2743200" algn="ctr"/>
                          <a:tab pos="5486400" algn="r"/>
                        </a:tabLst>
                      </a:pPr>
                      <a:r>
                        <a:rPr lang="en-US" sz="2000">
                          <a:effectLst/>
                        </a:rPr>
                        <a:t>Literal Comprehension - Key Word, Main Idea, Supporting Details</a:t>
                      </a:r>
                      <a:endParaRPr lang="en-US" sz="2000">
                        <a:effectLst/>
                        <a:latin typeface="Cambria" charset="0"/>
                        <a:ea typeface="Cambria" charset="0"/>
                        <a:cs typeface="Times New Roman" charset="0"/>
                      </a:endParaRPr>
                    </a:p>
                  </a:txBody>
                  <a:tcPr marL="68580" marR="68580" marT="0" marB="0" anchor="ctr"/>
                </a:tc>
                <a:tc hMerge="1">
                  <a:txBody>
                    <a:bodyPr/>
                    <a:lstStyle/>
                    <a:p>
                      <a:endParaRPr lang="en-US"/>
                    </a:p>
                  </a:txBody>
                  <a:tcPr/>
                </a:tc>
                <a:tc hMerge="1">
                  <a:txBody>
                    <a:bodyPr/>
                    <a:lstStyle/>
                    <a:p>
                      <a:endParaRPr lang="en-US"/>
                    </a:p>
                  </a:txBody>
                  <a:tcPr/>
                </a:tc>
              </a:tr>
              <a:tr h="724248">
                <a:tc>
                  <a:txBody>
                    <a:bodyPr/>
                    <a:lstStyle/>
                    <a:p>
                      <a:pPr marL="0" marR="0">
                        <a:spcBef>
                          <a:spcPts val="0"/>
                        </a:spcBef>
                        <a:spcAft>
                          <a:spcPts val="0"/>
                        </a:spcAft>
                        <a:tabLst>
                          <a:tab pos="2743200" algn="ctr"/>
                          <a:tab pos="5486400" algn="r"/>
                        </a:tabLst>
                      </a:pPr>
                      <a:r>
                        <a:rPr lang="en-US" sz="2000">
                          <a:effectLst/>
                        </a:rPr>
                        <a:t>Strong Comprehension</a:t>
                      </a:r>
                      <a:endParaRPr lang="en-US" sz="20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rPr>
                        <a:t>10</a:t>
                      </a:r>
                      <a:endParaRPr lang="en-US" sz="20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2000">
                          <a:effectLst/>
                        </a:rPr>
                        <a:t>Identifies all key words/ideas appropriately within context of the text.</a:t>
                      </a:r>
                      <a:endParaRPr lang="en-US" sz="2000">
                        <a:effectLst/>
                        <a:latin typeface="Cambria" charset="0"/>
                        <a:ea typeface="Cambria" charset="0"/>
                        <a:cs typeface="Times New Roman" charset="0"/>
                      </a:endParaRPr>
                    </a:p>
                  </a:txBody>
                  <a:tcPr marL="68580" marR="68580" marT="0" marB="0" anchor="ctr"/>
                </a:tc>
              </a:tr>
              <a:tr h="607637">
                <a:tc>
                  <a:txBody>
                    <a:bodyPr/>
                    <a:lstStyle/>
                    <a:p>
                      <a:pPr marL="0" marR="0">
                        <a:spcBef>
                          <a:spcPts val="0"/>
                        </a:spcBef>
                        <a:spcAft>
                          <a:spcPts val="0"/>
                        </a:spcAft>
                        <a:tabLst>
                          <a:tab pos="2743200" algn="ctr"/>
                          <a:tab pos="5486400" algn="r"/>
                        </a:tabLst>
                      </a:pPr>
                      <a:r>
                        <a:rPr lang="en-US" sz="2000">
                          <a:effectLst/>
                        </a:rPr>
                        <a:t>Meets Expectations</a:t>
                      </a:r>
                      <a:endParaRPr lang="en-US" sz="20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rPr>
                        <a:t>9</a:t>
                      </a:r>
                      <a:endParaRPr lang="en-US" sz="20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2000">
                          <a:effectLst/>
                        </a:rPr>
                        <a:t>Identifies majority of key words/ideas appropriately within context of the text.</a:t>
                      </a:r>
                      <a:endParaRPr lang="en-US" sz="2000">
                        <a:effectLst/>
                        <a:latin typeface="Cambria" charset="0"/>
                        <a:ea typeface="Cambria" charset="0"/>
                        <a:cs typeface="Times New Roman" charset="0"/>
                      </a:endParaRPr>
                    </a:p>
                  </a:txBody>
                  <a:tcPr marL="68580" marR="68580" marT="0" marB="0" anchor="ctr"/>
                </a:tc>
              </a:tr>
              <a:tr h="607637">
                <a:tc>
                  <a:txBody>
                    <a:bodyPr/>
                    <a:lstStyle/>
                    <a:p>
                      <a:pPr marL="0" marR="0">
                        <a:spcBef>
                          <a:spcPts val="0"/>
                        </a:spcBef>
                        <a:spcAft>
                          <a:spcPts val="0"/>
                        </a:spcAft>
                        <a:tabLst>
                          <a:tab pos="2743200" algn="ctr"/>
                          <a:tab pos="5486400" algn="r"/>
                        </a:tabLst>
                      </a:pPr>
                      <a:r>
                        <a:rPr lang="en-US" sz="2000">
                          <a:effectLst/>
                        </a:rPr>
                        <a:t>Approaching Expectations</a:t>
                      </a:r>
                      <a:endParaRPr lang="en-US" sz="20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rPr>
                        <a:t>8</a:t>
                      </a:r>
                      <a:endParaRPr lang="en-US" sz="20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2000">
                          <a:effectLst/>
                        </a:rPr>
                        <a:t>Identifies half of key words/ideas appropriately within the context of the text.</a:t>
                      </a:r>
                      <a:endParaRPr lang="en-US" sz="2000">
                        <a:effectLst/>
                        <a:latin typeface="Cambria" charset="0"/>
                        <a:ea typeface="Cambria" charset="0"/>
                        <a:cs typeface="Times New Roman" charset="0"/>
                      </a:endParaRPr>
                    </a:p>
                  </a:txBody>
                  <a:tcPr marL="68580" marR="68580" marT="0" marB="0" anchor="ctr"/>
                </a:tc>
              </a:tr>
              <a:tr h="695108">
                <a:tc>
                  <a:txBody>
                    <a:bodyPr/>
                    <a:lstStyle/>
                    <a:p>
                      <a:pPr marL="0" marR="0">
                        <a:spcBef>
                          <a:spcPts val="0"/>
                        </a:spcBef>
                        <a:spcAft>
                          <a:spcPts val="0"/>
                        </a:spcAft>
                        <a:tabLst>
                          <a:tab pos="2743200" algn="ctr"/>
                          <a:tab pos="5486400" algn="r"/>
                        </a:tabLst>
                      </a:pPr>
                      <a:r>
                        <a:rPr lang="en-US" sz="2000">
                          <a:effectLst/>
                        </a:rPr>
                        <a:t>Minimal Comprehension</a:t>
                      </a:r>
                      <a:endParaRPr lang="en-US" sz="20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rPr>
                        <a:t>7</a:t>
                      </a:r>
                      <a:endParaRPr lang="en-US" sz="20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2000">
                          <a:effectLst/>
                        </a:rPr>
                        <a:t>Identifies fewer than half of key words/ideas appropriately within the context of the text.</a:t>
                      </a:r>
                      <a:endParaRPr lang="en-US" sz="2000">
                        <a:effectLst/>
                        <a:latin typeface="Cambria" charset="0"/>
                        <a:ea typeface="Cambria" charset="0"/>
                        <a:cs typeface="Times New Roman" charset="0"/>
                      </a:endParaRPr>
                    </a:p>
                  </a:txBody>
                  <a:tcPr marL="68580" marR="68580" marT="0" marB="0" anchor="ctr"/>
                </a:tc>
              </a:tr>
              <a:tr h="607637">
                <a:tc>
                  <a:txBody>
                    <a:bodyPr/>
                    <a:lstStyle/>
                    <a:p>
                      <a:pPr marL="0" marR="0">
                        <a:spcBef>
                          <a:spcPts val="0"/>
                        </a:spcBef>
                        <a:spcAft>
                          <a:spcPts val="0"/>
                        </a:spcAft>
                        <a:tabLst>
                          <a:tab pos="2743200" algn="ctr"/>
                          <a:tab pos="5486400" algn="r"/>
                        </a:tabLst>
                      </a:pPr>
                      <a:r>
                        <a:rPr lang="en-US" sz="2000">
                          <a:effectLst/>
                        </a:rPr>
                        <a:t>Not yet</a:t>
                      </a:r>
                      <a:endParaRPr lang="en-US" sz="20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rPr>
                        <a:t>6</a:t>
                      </a:r>
                      <a:endParaRPr lang="en-US" sz="20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2000">
                          <a:effectLst/>
                        </a:rPr>
                        <a:t>Struggles to understand the key ideas appropriately within the context of the text.</a:t>
                      </a:r>
                      <a:endParaRPr lang="en-US" sz="2000">
                        <a:effectLst/>
                        <a:latin typeface="Cambria" charset="0"/>
                        <a:ea typeface="Cambria" charset="0"/>
                        <a:cs typeface="Times New Roman" charset="0"/>
                      </a:endParaRPr>
                    </a:p>
                  </a:txBody>
                  <a:tcPr marL="68580" marR="68580" marT="0" marB="0" anchor="ctr"/>
                </a:tc>
              </a:tr>
              <a:tr h="911455">
                <a:tc>
                  <a:txBody>
                    <a:bodyPr/>
                    <a:lstStyle/>
                    <a:p>
                      <a:pPr marL="0" marR="0">
                        <a:spcBef>
                          <a:spcPts val="0"/>
                        </a:spcBef>
                        <a:spcAft>
                          <a:spcPts val="0"/>
                        </a:spcAft>
                        <a:tabLst>
                          <a:tab pos="2743200" algn="ctr"/>
                          <a:tab pos="5486400" algn="r"/>
                        </a:tabLst>
                      </a:pPr>
                      <a:r>
                        <a:rPr lang="en-US" sz="2000">
                          <a:effectLst/>
                        </a:rPr>
                        <a:t>No Comprehension</a:t>
                      </a:r>
                      <a:endParaRPr lang="en-US" sz="20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rPr>
                        <a:t>5</a:t>
                      </a:r>
                      <a:endParaRPr lang="en-US" sz="20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2000">
                          <a:effectLst/>
                        </a:rPr>
                        <a:t>Does not identify any of the words/ideas appropriately within the context of the text or does not respond. </a:t>
                      </a:r>
                      <a:endParaRPr lang="en-US" sz="2000">
                        <a:effectLst/>
                        <a:latin typeface="Cambria" charset="0"/>
                        <a:ea typeface="Cambria" charset="0"/>
                        <a:cs typeface="Times New Roman" charset="0"/>
                      </a:endParaRPr>
                    </a:p>
                  </a:txBody>
                  <a:tcPr marL="68580" marR="68580" marT="0" marB="0" anchor="ctr"/>
                </a:tc>
              </a:tr>
            </a:tbl>
          </a:graphicData>
        </a:graphic>
      </p:graphicFrame>
    </p:spTree>
    <p:extLst>
      <p:ext uri="{BB962C8B-B14F-4D97-AF65-F5344CB8AC3E}">
        <p14:creationId xmlns:p14="http://schemas.microsoft.com/office/powerpoint/2010/main" val="16567057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p:cNvSpPr>
            <a:spLocks noGrp="1"/>
          </p:cNvSpPr>
          <p:nvPr>
            <p:ph type="ftr" sz="quarter" idx="11"/>
          </p:nvPr>
        </p:nvSpPr>
        <p:spPr/>
        <p:txBody>
          <a:bodyPr/>
          <a:lstStyle/>
          <a:p>
            <a:r>
              <a:rPr lang="en-US"/>
              <a:t>Laura Terrill</a:t>
            </a:r>
          </a:p>
        </p:txBody>
      </p:sp>
      <p:pic>
        <p:nvPicPr>
          <p:cNvPr id="10" name="Picture 9" descr="images-3.jpeg"/>
          <p:cNvPicPr>
            <a:picLocks noChangeAspect="1"/>
          </p:cNvPicPr>
          <p:nvPr/>
        </p:nvPicPr>
        <p:blipFill>
          <a:blip r:embed="rId2"/>
          <a:stretch>
            <a:fillRect/>
          </a:stretch>
        </p:blipFill>
        <p:spPr>
          <a:xfrm>
            <a:off x="3515921" y="2628726"/>
            <a:ext cx="3639074" cy="1708590"/>
          </a:xfrm>
          <a:prstGeom prst="rect">
            <a:avLst/>
          </a:prstGeom>
        </p:spPr>
      </p:pic>
      <p:pic>
        <p:nvPicPr>
          <p:cNvPr id="14" name="Picture 13" descr="images-6.jpeg"/>
          <p:cNvPicPr>
            <a:picLocks noChangeAspect="1"/>
          </p:cNvPicPr>
          <p:nvPr/>
        </p:nvPicPr>
        <p:blipFill>
          <a:blip r:embed="rId3"/>
          <a:stretch>
            <a:fillRect/>
          </a:stretch>
        </p:blipFill>
        <p:spPr>
          <a:xfrm>
            <a:off x="226621" y="4075113"/>
            <a:ext cx="3289300" cy="2463800"/>
          </a:xfrm>
          <a:prstGeom prst="rect">
            <a:avLst/>
          </a:prstGeom>
        </p:spPr>
      </p:pic>
      <p:pic>
        <p:nvPicPr>
          <p:cNvPr id="15" name="Picture 14" descr="images-7.jpeg"/>
          <p:cNvPicPr>
            <a:picLocks noChangeAspect="1"/>
          </p:cNvPicPr>
          <p:nvPr/>
        </p:nvPicPr>
        <p:blipFill>
          <a:blip r:embed="rId4"/>
          <a:stretch>
            <a:fillRect/>
          </a:stretch>
        </p:blipFill>
        <p:spPr>
          <a:xfrm>
            <a:off x="4688457" y="4473723"/>
            <a:ext cx="3810000" cy="21336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8745" y="396788"/>
            <a:ext cx="3492500" cy="232410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2821" y="488949"/>
            <a:ext cx="3213100" cy="2527300"/>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5</a:t>
            </a:fld>
            <a:endParaRPr lang="en-US"/>
          </a:p>
        </p:txBody>
      </p:sp>
    </p:spTree>
    <p:extLst>
      <p:ext uri="{BB962C8B-B14F-4D97-AF65-F5344CB8AC3E}">
        <p14:creationId xmlns:p14="http://schemas.microsoft.com/office/powerpoint/2010/main" val="96743905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t>Guessing meaning from context.</a:t>
            </a:r>
            <a:r>
              <a:rPr lang="en-US"/>
              <a:t> </a:t>
            </a:r>
            <a:r>
              <a:rPr lang="en-US" sz="2700"/>
              <a:t>According to the article, what do the following </a:t>
            </a:r>
            <a:r>
              <a:rPr lang="en-US" sz="2700" b="1"/>
              <a:t>boldfaced</a:t>
            </a:r>
            <a:r>
              <a:rPr lang="en-US" sz="2700"/>
              <a:t> words mean in English?</a:t>
            </a:r>
          </a:p>
        </p:txBody>
      </p:sp>
      <p:sp>
        <p:nvSpPr>
          <p:cNvPr id="3" name="Content Placeholder 2"/>
          <p:cNvSpPr>
            <a:spLocks noGrp="1"/>
          </p:cNvSpPr>
          <p:nvPr>
            <p:ph idx="1"/>
          </p:nvPr>
        </p:nvSpPr>
        <p:spPr>
          <a:xfrm>
            <a:off x="770021" y="1825625"/>
            <a:ext cx="7745329" cy="949659"/>
          </a:xfrm>
        </p:spPr>
        <p:txBody>
          <a:bodyPr/>
          <a:lstStyle/>
          <a:p>
            <a:pPr marL="0" indent="0">
              <a:buNone/>
            </a:pPr>
            <a:r>
              <a:rPr lang="pt-BR"/>
              <a:t>1.  documentos de </a:t>
            </a:r>
            <a:r>
              <a:rPr lang="pt-BR" b="1"/>
              <a:t>entrada</a:t>
            </a:r>
            <a:r>
              <a:rPr lang="pt-BR"/>
              <a:t>		3. en </a:t>
            </a:r>
            <a:r>
              <a:rPr lang="pt-BR" b="1"/>
              <a:t>época</a:t>
            </a:r>
            <a:r>
              <a:rPr lang="pt-BR"/>
              <a:t> invernal</a:t>
            </a:r>
            <a:endParaRPr lang="en-US"/>
          </a:p>
          <a:p>
            <a:pPr marL="0" indent="0">
              <a:buNone/>
            </a:pPr>
            <a:r>
              <a:rPr lang="es-ES_tradnl"/>
              <a:t>2.  </a:t>
            </a:r>
            <a:r>
              <a:rPr lang="es-ES_tradnl" b="1"/>
              <a:t>variada</a:t>
            </a:r>
            <a:r>
              <a:rPr lang="es-ES_tradnl"/>
              <a:t> extensión geográfica	4. </a:t>
            </a:r>
            <a:r>
              <a:rPr lang="es-ES_tradnl" b="1"/>
              <a:t>calurosa</a:t>
            </a:r>
            <a:r>
              <a:rPr lang="es-ES_tradnl"/>
              <a:t> y seca</a:t>
            </a:r>
            <a:endParaRPr lang="en-US"/>
          </a:p>
          <a:p>
            <a:pPr marL="0" indent="0">
              <a:buNone/>
            </a:pPr>
            <a:endParaRPr lang="en-US"/>
          </a:p>
        </p:txBody>
      </p:sp>
      <p:graphicFrame>
        <p:nvGraphicFramePr>
          <p:cNvPr id="4" name="Table 3"/>
          <p:cNvGraphicFramePr>
            <a:graphicFrameLocks noGrp="1"/>
          </p:cNvGraphicFramePr>
          <p:nvPr>
            <p:extLst/>
          </p:nvPr>
        </p:nvGraphicFramePr>
        <p:xfrm>
          <a:off x="1760220" y="2910220"/>
          <a:ext cx="5623560" cy="3017520"/>
        </p:xfrm>
        <a:graphic>
          <a:graphicData uri="http://schemas.openxmlformats.org/drawingml/2006/table">
            <a:tbl>
              <a:tblPr firstRow="1" firstCol="1" bandRow="1" bandCol="1">
                <a:tableStyleId>{5C22544A-7EE6-4342-B048-85BDC9FD1C3A}</a:tableStyleId>
              </a:tblPr>
              <a:tblGrid>
                <a:gridCol w="1325880"/>
                <a:gridCol w="571500"/>
                <a:gridCol w="3726180"/>
              </a:tblGrid>
              <a:tr h="274320">
                <a:tc gridSpan="3">
                  <a:txBody>
                    <a:bodyPr/>
                    <a:lstStyle/>
                    <a:p>
                      <a:pPr marL="0" marR="0">
                        <a:spcBef>
                          <a:spcPts val="0"/>
                        </a:spcBef>
                        <a:spcAft>
                          <a:spcPts val="0"/>
                        </a:spcAft>
                        <a:tabLst>
                          <a:tab pos="2743200" algn="ctr"/>
                          <a:tab pos="5486400" algn="r"/>
                        </a:tabLst>
                      </a:pPr>
                      <a:r>
                        <a:rPr lang="en-US" sz="1200">
                          <a:effectLst/>
                        </a:rPr>
                        <a:t>Guessing Meaning from Context </a:t>
                      </a:r>
                      <a:endParaRPr lang="en-US" sz="1200">
                        <a:effectLst/>
                        <a:latin typeface="Cambria" charset="0"/>
                        <a:ea typeface="Cambria" charset="0"/>
                        <a:cs typeface="Times New Roman" charset="0"/>
                      </a:endParaRPr>
                    </a:p>
                  </a:txBody>
                  <a:tcPr marL="68580" marR="68580" marT="0" marB="0" anchor="ctr"/>
                </a:tc>
                <a:tc hMerge="1">
                  <a:txBody>
                    <a:bodyPr/>
                    <a:lstStyle/>
                    <a:p>
                      <a:endParaRPr lang="en-US"/>
                    </a:p>
                  </a:txBody>
                  <a:tcPr/>
                </a:tc>
                <a:tc hMerge="1">
                  <a:txBody>
                    <a:bodyPr/>
                    <a:lstStyle/>
                    <a:p>
                      <a:endParaRPr lang="en-US"/>
                    </a:p>
                  </a:txBody>
                  <a:tcPr/>
                </a:tc>
              </a:tr>
              <a:tr h="0">
                <a:tc>
                  <a:txBody>
                    <a:bodyPr/>
                    <a:lstStyle/>
                    <a:p>
                      <a:pPr marL="0" marR="0">
                        <a:spcBef>
                          <a:spcPts val="0"/>
                        </a:spcBef>
                        <a:spcAft>
                          <a:spcPts val="0"/>
                        </a:spcAft>
                        <a:tabLst>
                          <a:tab pos="2743200" algn="ctr"/>
                          <a:tab pos="5486400" algn="r"/>
                        </a:tabLst>
                      </a:pPr>
                      <a:r>
                        <a:rPr lang="en-US" sz="1200">
                          <a:effectLst/>
                        </a:rPr>
                        <a:t>Strong Comprehension</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10</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Infers meaning of all unfamiliar words and phrases in the text.  Inferences are accurate.</a:t>
                      </a:r>
                      <a:endParaRPr lang="en-US" sz="1200">
                        <a:effectLst/>
                        <a:latin typeface="Cambria" charset="0"/>
                        <a:ea typeface="Cambria" charset="0"/>
                        <a:cs typeface="Times New Roman" charset="0"/>
                      </a:endParaRPr>
                    </a:p>
                  </a:txBody>
                  <a:tcPr marL="68580" marR="68580" marT="0" marB="0"/>
                </a:tc>
              </a:tr>
              <a:tr h="0">
                <a:tc>
                  <a:txBody>
                    <a:bodyPr/>
                    <a:lstStyle/>
                    <a:p>
                      <a:pPr marL="0" marR="0">
                        <a:spcBef>
                          <a:spcPts val="0"/>
                        </a:spcBef>
                        <a:spcAft>
                          <a:spcPts val="0"/>
                        </a:spcAft>
                        <a:tabLst>
                          <a:tab pos="2743200" algn="ctr"/>
                          <a:tab pos="5486400" algn="r"/>
                        </a:tabLst>
                      </a:pPr>
                      <a:r>
                        <a:rPr lang="en-US" sz="1200">
                          <a:effectLst/>
                        </a:rPr>
                        <a:t>Meets Expectations</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9</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Infers meaning of more than half of unfamiliar words and phrases in the text.  The inferences are plausible although some may not be accurate.</a:t>
                      </a:r>
                      <a:endParaRPr lang="en-US" sz="1200">
                        <a:effectLst/>
                        <a:latin typeface="Cambria" charset="0"/>
                        <a:ea typeface="Cambria" charset="0"/>
                        <a:cs typeface="Times New Roman" charset="0"/>
                      </a:endParaRPr>
                    </a:p>
                  </a:txBody>
                  <a:tcPr marL="68580" marR="68580" marT="0" marB="0"/>
                </a:tc>
              </a:tr>
              <a:tr h="0">
                <a:tc>
                  <a:txBody>
                    <a:bodyPr/>
                    <a:lstStyle/>
                    <a:p>
                      <a:pPr marL="0" marR="0">
                        <a:spcBef>
                          <a:spcPts val="0"/>
                        </a:spcBef>
                        <a:spcAft>
                          <a:spcPts val="0"/>
                        </a:spcAft>
                        <a:tabLst>
                          <a:tab pos="2743200" algn="ctr"/>
                          <a:tab pos="5486400" algn="r"/>
                        </a:tabLst>
                      </a:pPr>
                      <a:r>
                        <a:rPr lang="en-US" sz="1200">
                          <a:effectLst/>
                        </a:rPr>
                        <a:t>Approaching Expectations</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8</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Infers meaning of half of unfamiliar words and phrases in the text.  The inferences are plausible although many are not accurate.</a:t>
                      </a:r>
                      <a:endParaRPr lang="en-US" sz="1200">
                        <a:effectLst/>
                        <a:latin typeface="Cambria" charset="0"/>
                        <a:ea typeface="Cambria" charset="0"/>
                        <a:cs typeface="Times New Roman" charset="0"/>
                      </a:endParaRPr>
                    </a:p>
                  </a:txBody>
                  <a:tcPr marL="68580" marR="68580" marT="0" marB="0"/>
                </a:tc>
              </a:tr>
              <a:tr h="0">
                <a:tc>
                  <a:txBody>
                    <a:bodyPr/>
                    <a:lstStyle/>
                    <a:p>
                      <a:pPr marL="0" marR="0">
                        <a:spcBef>
                          <a:spcPts val="0"/>
                        </a:spcBef>
                        <a:spcAft>
                          <a:spcPts val="0"/>
                        </a:spcAft>
                        <a:tabLst>
                          <a:tab pos="2743200" algn="ctr"/>
                          <a:tab pos="5486400" algn="r"/>
                        </a:tabLst>
                      </a:pPr>
                      <a:r>
                        <a:rPr lang="en-US" sz="1200">
                          <a:effectLst/>
                        </a:rPr>
                        <a:t>Minimal Comprehension</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7</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Infers meaning of less than  half of unfamiliar words and phrases in the text.  The  inferences are plausible although many are not accurate.</a:t>
                      </a:r>
                      <a:endParaRPr lang="en-US" sz="1200">
                        <a:effectLst/>
                        <a:latin typeface="Cambria" charset="0"/>
                        <a:ea typeface="Cambria" charset="0"/>
                        <a:cs typeface="Times New Roman" charset="0"/>
                      </a:endParaRPr>
                    </a:p>
                  </a:txBody>
                  <a:tcPr marL="68580" marR="68580" marT="0" marB="0"/>
                </a:tc>
              </a:tr>
              <a:tr h="0">
                <a:tc>
                  <a:txBody>
                    <a:bodyPr/>
                    <a:lstStyle/>
                    <a:p>
                      <a:pPr marL="0" marR="0">
                        <a:spcBef>
                          <a:spcPts val="0"/>
                        </a:spcBef>
                        <a:spcAft>
                          <a:spcPts val="0"/>
                        </a:spcAft>
                        <a:tabLst>
                          <a:tab pos="2743200" algn="ctr"/>
                          <a:tab pos="5486400" algn="r"/>
                        </a:tabLst>
                      </a:pPr>
                      <a:r>
                        <a:rPr lang="en-US" sz="1200">
                          <a:effectLst/>
                        </a:rPr>
                        <a:t>Not yet</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6</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Attempts to infer meaning but inferences are not plausible or are not in the context of the text. </a:t>
                      </a:r>
                      <a:endParaRPr lang="en-US" sz="1200">
                        <a:effectLst/>
                        <a:latin typeface="Cambria" charset="0"/>
                        <a:ea typeface="Cambria" charset="0"/>
                        <a:cs typeface="Times New Roman" charset="0"/>
                      </a:endParaRPr>
                    </a:p>
                  </a:txBody>
                  <a:tcPr marL="68580" marR="68580" marT="0" marB="0"/>
                </a:tc>
              </a:tr>
              <a:tr h="0">
                <a:tc>
                  <a:txBody>
                    <a:bodyPr/>
                    <a:lstStyle/>
                    <a:p>
                      <a:pPr marL="0" marR="0">
                        <a:spcBef>
                          <a:spcPts val="0"/>
                        </a:spcBef>
                        <a:spcAft>
                          <a:spcPts val="0"/>
                        </a:spcAft>
                        <a:tabLst>
                          <a:tab pos="2743200" algn="ctr"/>
                          <a:tab pos="5486400" algn="r"/>
                        </a:tabLst>
                      </a:pPr>
                      <a:r>
                        <a:rPr lang="en-US" sz="1200">
                          <a:effectLst/>
                        </a:rPr>
                        <a:t>No Comprehension</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5</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Inferences of meaning of unfamiliar words and phrases are largely inaccurate or lacking.</a:t>
                      </a:r>
                      <a:endParaRPr lang="en-US" sz="1200">
                        <a:effectLst/>
                        <a:latin typeface="Cambria" charset="0"/>
                        <a:ea typeface="Cambria"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212743503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4692" y="910558"/>
            <a:ext cx="7886700" cy="1325563"/>
          </a:xfrm>
        </p:spPr>
        <p:txBody>
          <a:bodyPr>
            <a:normAutofit fontScale="90000"/>
          </a:bodyPr>
          <a:lstStyle/>
          <a:p>
            <a:r>
              <a:rPr lang="en-US" b="1"/>
              <a:t>Inference</a:t>
            </a:r>
            <a:r>
              <a:rPr lang="en-US"/>
              <a:t>s - </a:t>
            </a:r>
            <a:r>
              <a:rPr lang="en-US" sz="2700"/>
              <a:t>Would a person who loved being active outdoors year round like living in Chili? Why or why not? Support your answer by giving 2 reasons from the article. Write in English. </a:t>
            </a:r>
            <a:r>
              <a:rPr lang="en-US"/>
              <a:t/>
            </a:r>
            <a:br>
              <a:rPr lang="en-US"/>
            </a:br>
            <a:endParaRPr lang="en-US"/>
          </a:p>
        </p:txBody>
      </p:sp>
      <p:graphicFrame>
        <p:nvGraphicFramePr>
          <p:cNvPr id="5" name="Table 4"/>
          <p:cNvGraphicFramePr>
            <a:graphicFrameLocks noGrp="1"/>
          </p:cNvGraphicFramePr>
          <p:nvPr/>
        </p:nvGraphicFramePr>
        <p:xfrm>
          <a:off x="1865789" y="2675414"/>
          <a:ext cx="5623560" cy="2651760"/>
        </p:xfrm>
        <a:graphic>
          <a:graphicData uri="http://schemas.openxmlformats.org/drawingml/2006/table">
            <a:tbl>
              <a:tblPr firstRow="1" firstCol="1" bandRow="1" bandCol="1">
                <a:tableStyleId>{5C22544A-7EE6-4342-B048-85BDC9FD1C3A}</a:tableStyleId>
              </a:tblPr>
              <a:tblGrid>
                <a:gridCol w="1325880"/>
                <a:gridCol w="571500"/>
                <a:gridCol w="3726180"/>
              </a:tblGrid>
              <a:tr h="274320">
                <a:tc gridSpan="3">
                  <a:txBody>
                    <a:bodyPr/>
                    <a:lstStyle/>
                    <a:p>
                      <a:pPr marL="0" marR="0">
                        <a:spcBef>
                          <a:spcPts val="0"/>
                        </a:spcBef>
                        <a:spcAft>
                          <a:spcPts val="0"/>
                        </a:spcAft>
                        <a:tabLst>
                          <a:tab pos="2743200" algn="ctr"/>
                          <a:tab pos="5486400" algn="r"/>
                        </a:tabLst>
                      </a:pPr>
                      <a:r>
                        <a:rPr lang="en-US" sz="1200">
                          <a:effectLst/>
                        </a:rPr>
                        <a:t>Inferences </a:t>
                      </a:r>
                      <a:endParaRPr lang="en-US" sz="1200">
                        <a:effectLst/>
                        <a:latin typeface="Cambria" charset="0"/>
                        <a:ea typeface="Cambria" charset="0"/>
                        <a:cs typeface="Times New Roman" charset="0"/>
                      </a:endParaRPr>
                    </a:p>
                  </a:txBody>
                  <a:tcPr marL="68580" marR="68580" marT="0" marB="0" anchor="ctr"/>
                </a:tc>
                <a:tc hMerge="1">
                  <a:txBody>
                    <a:bodyPr/>
                    <a:lstStyle/>
                    <a:p>
                      <a:endParaRPr lang="en-US"/>
                    </a:p>
                  </a:txBody>
                  <a:tcPr/>
                </a:tc>
                <a:tc hMerge="1">
                  <a:txBody>
                    <a:bodyPr/>
                    <a:lstStyle/>
                    <a:p>
                      <a:endParaRPr lang="en-US"/>
                    </a:p>
                  </a:txBody>
                  <a:tcPr/>
                </a:tc>
              </a:tr>
              <a:tr h="0">
                <a:tc>
                  <a:txBody>
                    <a:bodyPr/>
                    <a:lstStyle/>
                    <a:p>
                      <a:pPr marL="0" marR="0">
                        <a:spcBef>
                          <a:spcPts val="0"/>
                        </a:spcBef>
                        <a:spcAft>
                          <a:spcPts val="0"/>
                        </a:spcAft>
                        <a:tabLst>
                          <a:tab pos="2743200" algn="ctr"/>
                          <a:tab pos="5486400" algn="r"/>
                        </a:tabLst>
                      </a:pPr>
                      <a:r>
                        <a:rPr lang="en-US" sz="1200">
                          <a:effectLst/>
                        </a:rPr>
                        <a:t>Strong Comprehension</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10</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Infers and interprets the text’s meaning using clear evidence from the text. </a:t>
                      </a:r>
                      <a:endParaRPr lang="en-US" sz="1200">
                        <a:effectLst/>
                        <a:latin typeface="Cambria" charset="0"/>
                        <a:ea typeface="Cambria" charset="0"/>
                        <a:cs typeface="Times New Roman" charset="0"/>
                      </a:endParaRPr>
                    </a:p>
                  </a:txBody>
                  <a:tcPr marL="68580" marR="68580" marT="0" marB="0"/>
                </a:tc>
              </a:tr>
              <a:tr h="0">
                <a:tc>
                  <a:txBody>
                    <a:bodyPr/>
                    <a:lstStyle/>
                    <a:p>
                      <a:pPr marL="0" marR="0">
                        <a:spcBef>
                          <a:spcPts val="0"/>
                        </a:spcBef>
                        <a:spcAft>
                          <a:spcPts val="0"/>
                        </a:spcAft>
                        <a:tabLst>
                          <a:tab pos="2743200" algn="ctr"/>
                          <a:tab pos="5486400" algn="r"/>
                        </a:tabLst>
                      </a:pPr>
                      <a:r>
                        <a:rPr lang="en-US" sz="1200">
                          <a:effectLst/>
                        </a:rPr>
                        <a:t>Meets Expectations</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9</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Infers and interprets the text’s meaning in a partially complete and/or partially plausible  manner. </a:t>
                      </a:r>
                      <a:endParaRPr lang="en-US" sz="1200">
                        <a:effectLst/>
                        <a:latin typeface="Cambria" charset="0"/>
                        <a:ea typeface="Cambria" charset="0"/>
                        <a:cs typeface="Times New Roman" charset="0"/>
                      </a:endParaRPr>
                    </a:p>
                  </a:txBody>
                  <a:tcPr marL="68580" marR="68580" marT="0" marB="0"/>
                </a:tc>
              </a:tr>
              <a:tr h="0">
                <a:tc>
                  <a:txBody>
                    <a:bodyPr/>
                    <a:lstStyle/>
                    <a:p>
                      <a:pPr marL="0" marR="0">
                        <a:spcBef>
                          <a:spcPts val="0"/>
                        </a:spcBef>
                        <a:spcAft>
                          <a:spcPts val="0"/>
                        </a:spcAft>
                        <a:tabLst>
                          <a:tab pos="2743200" algn="ctr"/>
                          <a:tab pos="5486400" algn="r"/>
                        </a:tabLst>
                      </a:pPr>
                      <a:r>
                        <a:rPr lang="en-US" sz="1200">
                          <a:effectLst/>
                        </a:rPr>
                        <a:t>Approaching Expectations</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8</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Makes a few plausible inferences regarding the text’s meaning.</a:t>
                      </a:r>
                      <a:endParaRPr lang="en-US" sz="1200">
                        <a:effectLst/>
                        <a:latin typeface="Cambria" charset="0"/>
                        <a:ea typeface="Cambria" charset="0"/>
                        <a:cs typeface="Times New Roman" charset="0"/>
                      </a:endParaRPr>
                    </a:p>
                  </a:txBody>
                  <a:tcPr marL="68580" marR="68580" marT="0" marB="0"/>
                </a:tc>
              </a:tr>
              <a:tr h="0">
                <a:tc>
                  <a:txBody>
                    <a:bodyPr/>
                    <a:lstStyle/>
                    <a:p>
                      <a:pPr marL="0" marR="0">
                        <a:spcBef>
                          <a:spcPts val="0"/>
                        </a:spcBef>
                        <a:spcAft>
                          <a:spcPts val="0"/>
                        </a:spcAft>
                        <a:tabLst>
                          <a:tab pos="2743200" algn="ctr"/>
                          <a:tab pos="5486400" algn="r"/>
                        </a:tabLst>
                      </a:pPr>
                      <a:r>
                        <a:rPr lang="en-US" sz="1200">
                          <a:effectLst/>
                        </a:rPr>
                        <a:t>Minimal Comprehension</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7</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Inferences and interpretations of the text’s meaning are incomplete and/or not supported by evidence from the text.</a:t>
                      </a:r>
                      <a:endParaRPr lang="en-US" sz="1200">
                        <a:effectLst/>
                        <a:latin typeface="Cambria" charset="0"/>
                        <a:ea typeface="Cambria" charset="0"/>
                        <a:cs typeface="Times New Roman" charset="0"/>
                      </a:endParaRPr>
                    </a:p>
                  </a:txBody>
                  <a:tcPr marL="68580" marR="68580" marT="0" marB="0"/>
                </a:tc>
              </a:tr>
              <a:tr h="0">
                <a:tc>
                  <a:txBody>
                    <a:bodyPr/>
                    <a:lstStyle/>
                    <a:p>
                      <a:pPr marL="0" marR="0">
                        <a:spcBef>
                          <a:spcPts val="0"/>
                        </a:spcBef>
                        <a:spcAft>
                          <a:spcPts val="0"/>
                        </a:spcAft>
                        <a:tabLst>
                          <a:tab pos="2743200" algn="ctr"/>
                          <a:tab pos="5486400" algn="r"/>
                        </a:tabLst>
                      </a:pPr>
                      <a:r>
                        <a:rPr lang="en-US" sz="1200">
                          <a:effectLst/>
                        </a:rPr>
                        <a:t>Not yet</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6</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Inferences are made, but they are random guesses not supported by the text. </a:t>
                      </a:r>
                      <a:endParaRPr lang="en-US" sz="1200">
                        <a:effectLst/>
                        <a:latin typeface="Cambria" charset="0"/>
                        <a:ea typeface="Cambria" charset="0"/>
                        <a:cs typeface="Times New Roman" charset="0"/>
                      </a:endParaRPr>
                    </a:p>
                  </a:txBody>
                  <a:tcPr marL="68580" marR="68580" marT="0" marB="0"/>
                </a:tc>
              </a:tr>
              <a:tr h="0">
                <a:tc>
                  <a:txBody>
                    <a:bodyPr/>
                    <a:lstStyle/>
                    <a:p>
                      <a:pPr marL="0" marR="0">
                        <a:spcBef>
                          <a:spcPts val="0"/>
                        </a:spcBef>
                        <a:spcAft>
                          <a:spcPts val="0"/>
                        </a:spcAft>
                        <a:tabLst>
                          <a:tab pos="2743200" algn="ctr"/>
                          <a:tab pos="5486400" algn="r"/>
                        </a:tabLst>
                      </a:pPr>
                      <a:r>
                        <a:rPr lang="en-US" sz="1200">
                          <a:effectLst/>
                        </a:rPr>
                        <a:t>No Comprehension</a:t>
                      </a:r>
                      <a:endParaRPr lang="en-US" sz="12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200">
                          <a:effectLst/>
                        </a:rPr>
                        <a:t>5</a:t>
                      </a:r>
                      <a:endParaRPr lang="en-US" sz="12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200">
                          <a:effectLst/>
                        </a:rPr>
                        <a:t>Does not provide a response.</a:t>
                      </a:r>
                      <a:endParaRPr lang="en-US" sz="1200">
                        <a:effectLst/>
                        <a:latin typeface="Cambria" charset="0"/>
                        <a:ea typeface="Cambria" charset="0"/>
                        <a:cs typeface="Times New Roman" charset="0"/>
                      </a:endParaRPr>
                    </a:p>
                  </a:txBody>
                  <a:tcPr marL="68580" marR="68580" marT="0" marB="0" anchor="ctr"/>
                </a:tc>
              </a:tr>
            </a:tbl>
          </a:graphicData>
        </a:graphic>
      </p:graphicFrame>
    </p:spTree>
    <p:extLst>
      <p:ext uri="{BB962C8B-B14F-4D97-AF65-F5344CB8AC3E}">
        <p14:creationId xmlns:p14="http://schemas.microsoft.com/office/powerpoint/2010/main" val="1979275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421" y="304800"/>
            <a:ext cx="8710863" cy="1385889"/>
          </a:xfrm>
        </p:spPr>
        <p:txBody>
          <a:bodyPr>
            <a:normAutofit/>
          </a:bodyPr>
          <a:lstStyle/>
          <a:p>
            <a:r>
              <a:rPr lang="en-US" sz="3600"/>
              <a:t>Blended rubric – Interpretive Comprehension</a:t>
            </a:r>
          </a:p>
        </p:txBody>
      </p:sp>
      <p:graphicFrame>
        <p:nvGraphicFramePr>
          <p:cNvPr id="4" name="Table 3"/>
          <p:cNvGraphicFramePr>
            <a:graphicFrameLocks noGrp="1"/>
          </p:cNvGraphicFramePr>
          <p:nvPr>
            <p:extLst/>
          </p:nvPr>
        </p:nvGraphicFramePr>
        <p:xfrm>
          <a:off x="628650" y="1892969"/>
          <a:ext cx="7616992" cy="3901440"/>
        </p:xfrm>
        <a:graphic>
          <a:graphicData uri="http://schemas.openxmlformats.org/drawingml/2006/table">
            <a:tbl>
              <a:tblPr firstRow="1" firstCol="1" bandRow="1" bandCol="1">
                <a:tableStyleId>{5C22544A-7EE6-4342-B048-85BDC9FD1C3A}</a:tableStyleId>
              </a:tblPr>
              <a:tblGrid>
                <a:gridCol w="1795876"/>
                <a:gridCol w="774085"/>
                <a:gridCol w="5047031"/>
              </a:tblGrid>
              <a:tr h="669630">
                <a:tc gridSpan="3">
                  <a:txBody>
                    <a:bodyPr/>
                    <a:lstStyle/>
                    <a:p>
                      <a:pPr marL="0" marR="0">
                        <a:spcBef>
                          <a:spcPts val="0"/>
                        </a:spcBef>
                        <a:spcAft>
                          <a:spcPts val="0"/>
                        </a:spcAft>
                      </a:pPr>
                      <a:r>
                        <a:rPr lang="en-US" sz="1600">
                          <a:effectLst/>
                        </a:rPr>
                        <a:t>Interpretive Comprehension - Organizational Features, Guessing Meaning from Context, Inferences, Author’s Perspective, Comparing Cultural Perspectives, Personal Reaction to the Text</a:t>
                      </a:r>
                      <a:endParaRPr lang="en-US" sz="1600">
                        <a:effectLst/>
                        <a:latin typeface="Cambria" charset="0"/>
                        <a:ea typeface="Cambria" charset="0"/>
                        <a:cs typeface="Times New Roman" charset="0"/>
                      </a:endParaRPr>
                    </a:p>
                  </a:txBody>
                  <a:tcPr marL="68580" marR="68580" marT="0" marB="0" anchor="ctr"/>
                </a:tc>
                <a:tc hMerge="1">
                  <a:txBody>
                    <a:bodyPr/>
                    <a:lstStyle/>
                    <a:p>
                      <a:endParaRPr lang="en-US"/>
                    </a:p>
                  </a:txBody>
                  <a:tcPr/>
                </a:tc>
                <a:tc hMerge="1">
                  <a:txBody>
                    <a:bodyPr/>
                    <a:lstStyle/>
                    <a:p>
                      <a:endParaRPr lang="en-US"/>
                    </a:p>
                  </a:txBody>
                  <a:tcPr/>
                </a:tc>
              </a:tr>
              <a:tr h="446421">
                <a:tc>
                  <a:txBody>
                    <a:bodyPr/>
                    <a:lstStyle/>
                    <a:p>
                      <a:pPr marL="0" marR="0">
                        <a:spcBef>
                          <a:spcPts val="0"/>
                        </a:spcBef>
                        <a:spcAft>
                          <a:spcPts val="0"/>
                        </a:spcAft>
                        <a:tabLst>
                          <a:tab pos="2743200" algn="ctr"/>
                          <a:tab pos="5486400" algn="r"/>
                        </a:tabLst>
                      </a:pPr>
                      <a:r>
                        <a:rPr lang="en-US" sz="1600">
                          <a:effectLst/>
                        </a:rPr>
                        <a:t>Strong Comprehension</a:t>
                      </a:r>
                      <a:endParaRPr lang="en-US" sz="16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600">
                          <a:effectLst/>
                        </a:rPr>
                        <a:t>10</a:t>
                      </a:r>
                      <a:endParaRPr lang="en-US" sz="16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600">
                          <a:effectLst/>
                        </a:rPr>
                        <a:t>Infers and interprets the text’s meaning using clear evidence from the text. </a:t>
                      </a:r>
                      <a:endParaRPr lang="en-US" sz="1600">
                        <a:effectLst/>
                        <a:latin typeface="Cambria" charset="0"/>
                        <a:ea typeface="Cambria" charset="0"/>
                        <a:cs typeface="Times New Roman" charset="0"/>
                      </a:endParaRPr>
                    </a:p>
                  </a:txBody>
                  <a:tcPr marL="68580" marR="68580" marT="0" marB="0"/>
                </a:tc>
              </a:tr>
              <a:tr h="446421">
                <a:tc>
                  <a:txBody>
                    <a:bodyPr/>
                    <a:lstStyle/>
                    <a:p>
                      <a:pPr marL="0" marR="0">
                        <a:spcBef>
                          <a:spcPts val="0"/>
                        </a:spcBef>
                        <a:spcAft>
                          <a:spcPts val="0"/>
                        </a:spcAft>
                        <a:tabLst>
                          <a:tab pos="2743200" algn="ctr"/>
                          <a:tab pos="5486400" algn="r"/>
                        </a:tabLst>
                      </a:pPr>
                      <a:r>
                        <a:rPr lang="en-US" sz="1600">
                          <a:effectLst/>
                        </a:rPr>
                        <a:t>Meets Expectations</a:t>
                      </a:r>
                      <a:endParaRPr lang="en-US" sz="16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600">
                          <a:effectLst/>
                        </a:rPr>
                        <a:t>9</a:t>
                      </a:r>
                      <a:endParaRPr lang="en-US" sz="16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600">
                          <a:effectLst/>
                        </a:rPr>
                        <a:t>Infers and interprets the text’s meaning in a partially complete and/or partially plausible  manner. </a:t>
                      </a:r>
                      <a:endParaRPr lang="en-US" sz="1600">
                        <a:effectLst/>
                        <a:latin typeface="Cambria" charset="0"/>
                        <a:ea typeface="Cambria" charset="0"/>
                        <a:cs typeface="Times New Roman" charset="0"/>
                      </a:endParaRPr>
                    </a:p>
                  </a:txBody>
                  <a:tcPr marL="68580" marR="68580" marT="0" marB="0"/>
                </a:tc>
              </a:tr>
              <a:tr h="446421">
                <a:tc>
                  <a:txBody>
                    <a:bodyPr/>
                    <a:lstStyle/>
                    <a:p>
                      <a:pPr marL="0" marR="0">
                        <a:spcBef>
                          <a:spcPts val="0"/>
                        </a:spcBef>
                        <a:spcAft>
                          <a:spcPts val="0"/>
                        </a:spcAft>
                        <a:tabLst>
                          <a:tab pos="2743200" algn="ctr"/>
                          <a:tab pos="5486400" algn="r"/>
                        </a:tabLst>
                      </a:pPr>
                      <a:r>
                        <a:rPr lang="en-US" sz="1600">
                          <a:effectLst/>
                        </a:rPr>
                        <a:t>Approaching Expectations</a:t>
                      </a:r>
                      <a:endParaRPr lang="en-US" sz="16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600">
                          <a:effectLst/>
                        </a:rPr>
                        <a:t>8</a:t>
                      </a:r>
                      <a:endParaRPr lang="en-US" sz="16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600">
                          <a:effectLst/>
                        </a:rPr>
                        <a:t>Makes a few plausible interpretations and inferences regarding the text’s meaning.</a:t>
                      </a:r>
                      <a:endParaRPr lang="en-US" sz="1600">
                        <a:effectLst/>
                        <a:latin typeface="Cambria" charset="0"/>
                        <a:ea typeface="Cambria" charset="0"/>
                        <a:cs typeface="Times New Roman" charset="0"/>
                      </a:endParaRPr>
                    </a:p>
                  </a:txBody>
                  <a:tcPr marL="68580" marR="68580" marT="0" marB="0"/>
                </a:tc>
              </a:tr>
              <a:tr h="669630">
                <a:tc>
                  <a:txBody>
                    <a:bodyPr/>
                    <a:lstStyle/>
                    <a:p>
                      <a:pPr marL="0" marR="0">
                        <a:spcBef>
                          <a:spcPts val="0"/>
                        </a:spcBef>
                        <a:spcAft>
                          <a:spcPts val="0"/>
                        </a:spcAft>
                        <a:tabLst>
                          <a:tab pos="2743200" algn="ctr"/>
                          <a:tab pos="5486400" algn="r"/>
                        </a:tabLst>
                      </a:pPr>
                      <a:r>
                        <a:rPr lang="en-US" sz="1600">
                          <a:effectLst/>
                        </a:rPr>
                        <a:t>Minimal Comprehension</a:t>
                      </a:r>
                      <a:endParaRPr lang="en-US" sz="16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600">
                          <a:effectLst/>
                        </a:rPr>
                        <a:t>7</a:t>
                      </a:r>
                      <a:endParaRPr lang="en-US" sz="16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600">
                          <a:effectLst/>
                        </a:rPr>
                        <a:t>Inferences and interpretations of the text’s meaning are incomplete and/or not supported by evidence from the text.</a:t>
                      </a:r>
                      <a:endParaRPr lang="en-US" sz="1600">
                        <a:effectLst/>
                        <a:latin typeface="Cambria" charset="0"/>
                        <a:ea typeface="Cambria" charset="0"/>
                        <a:cs typeface="Times New Roman" charset="0"/>
                      </a:endParaRPr>
                    </a:p>
                  </a:txBody>
                  <a:tcPr marL="68580" marR="68580" marT="0" marB="0"/>
                </a:tc>
              </a:tr>
              <a:tr h="446421">
                <a:tc>
                  <a:txBody>
                    <a:bodyPr/>
                    <a:lstStyle/>
                    <a:p>
                      <a:pPr marL="0" marR="0">
                        <a:spcBef>
                          <a:spcPts val="0"/>
                        </a:spcBef>
                        <a:spcAft>
                          <a:spcPts val="0"/>
                        </a:spcAft>
                        <a:tabLst>
                          <a:tab pos="2743200" algn="ctr"/>
                          <a:tab pos="5486400" algn="r"/>
                        </a:tabLst>
                      </a:pPr>
                      <a:r>
                        <a:rPr lang="en-US" sz="1600">
                          <a:effectLst/>
                        </a:rPr>
                        <a:t>Not yet</a:t>
                      </a:r>
                      <a:endParaRPr lang="en-US" sz="16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600">
                          <a:effectLst/>
                        </a:rPr>
                        <a:t>6</a:t>
                      </a:r>
                      <a:endParaRPr lang="en-US" sz="16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600">
                          <a:effectLst/>
                        </a:rPr>
                        <a:t>Attempts inferences and interpretations, but they are not supported by evidence from the text. </a:t>
                      </a:r>
                      <a:endParaRPr lang="en-US" sz="1600">
                        <a:effectLst/>
                        <a:latin typeface="Cambria" charset="0"/>
                        <a:ea typeface="Cambria" charset="0"/>
                        <a:cs typeface="Times New Roman" charset="0"/>
                      </a:endParaRPr>
                    </a:p>
                  </a:txBody>
                  <a:tcPr marL="68580" marR="68580" marT="0" marB="0"/>
                </a:tc>
              </a:tr>
              <a:tr h="446421">
                <a:tc>
                  <a:txBody>
                    <a:bodyPr/>
                    <a:lstStyle/>
                    <a:p>
                      <a:pPr marL="0" marR="0">
                        <a:spcBef>
                          <a:spcPts val="0"/>
                        </a:spcBef>
                        <a:spcAft>
                          <a:spcPts val="0"/>
                        </a:spcAft>
                        <a:tabLst>
                          <a:tab pos="2743200" algn="ctr"/>
                          <a:tab pos="5486400" algn="r"/>
                        </a:tabLst>
                      </a:pPr>
                      <a:r>
                        <a:rPr lang="en-US" sz="1600">
                          <a:effectLst/>
                        </a:rPr>
                        <a:t>No Comprehension</a:t>
                      </a:r>
                      <a:endParaRPr lang="en-US" sz="16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1600">
                          <a:effectLst/>
                        </a:rPr>
                        <a:t>5</a:t>
                      </a:r>
                      <a:endParaRPr lang="en-US" sz="16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1600">
                          <a:effectLst/>
                        </a:rPr>
                        <a:t>Does not provide a response.</a:t>
                      </a:r>
                      <a:endParaRPr lang="en-US" sz="1600">
                        <a:effectLst/>
                        <a:latin typeface="Cambria" charset="0"/>
                        <a:ea typeface="Cambria" charset="0"/>
                        <a:cs typeface="Times New Roman" charset="0"/>
                      </a:endParaRPr>
                    </a:p>
                  </a:txBody>
                  <a:tcPr marL="68580" marR="68580" marT="0" marB="0" anchor="ctr"/>
                </a:tc>
              </a:tr>
            </a:tbl>
          </a:graphicData>
        </a:graphic>
      </p:graphicFrame>
    </p:spTree>
    <p:extLst>
      <p:ext uri="{BB962C8B-B14F-4D97-AF65-F5344CB8AC3E}">
        <p14:creationId xmlns:p14="http://schemas.microsoft.com/office/powerpoint/2010/main" val="11535691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97658"/>
            <a:ext cx="7886700" cy="1325563"/>
          </a:xfrm>
        </p:spPr>
        <p:txBody>
          <a:bodyPr/>
          <a:lstStyle/>
          <a:p>
            <a:r>
              <a:rPr lang="en-US"/>
              <a:t>Interpretive Listening</a:t>
            </a:r>
          </a:p>
        </p:txBody>
      </p:sp>
      <p:sp>
        <p:nvSpPr>
          <p:cNvPr id="8" name="Content Placeholder 7"/>
          <p:cNvSpPr>
            <a:spLocks noGrp="1"/>
          </p:cNvSpPr>
          <p:nvPr>
            <p:ph idx="1"/>
          </p:nvPr>
        </p:nvSpPr>
        <p:spPr>
          <a:xfrm>
            <a:off x="1245937" y="2727000"/>
            <a:ext cx="6879055" cy="3674063"/>
          </a:xfrm>
        </p:spPr>
        <p:txBody>
          <a:bodyPr/>
          <a:lstStyle/>
          <a:p>
            <a:r>
              <a:rPr lang="en-US"/>
              <a:t>What is the main idea of the text?</a:t>
            </a:r>
          </a:p>
          <a:p>
            <a:endParaRPr lang="en-US"/>
          </a:p>
          <a:p>
            <a:r>
              <a:rPr lang="en-US"/>
              <a:t>What Is (name of person) doing on vacation. Name at least (3) things. </a:t>
            </a:r>
          </a:p>
          <a:p>
            <a:endParaRPr lang="en-US"/>
          </a:p>
          <a:p>
            <a:r>
              <a:rPr lang="en-US"/>
              <a:t>Would you enjoy this type of vacation? Why or why not? Give (2) specific reasons from the text. </a:t>
            </a:r>
          </a:p>
        </p:txBody>
      </p:sp>
      <p:pic>
        <p:nvPicPr>
          <p:cNvPr id="4" name="Vacaciones_playa.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45937" y="1690689"/>
            <a:ext cx="812800" cy="812800"/>
          </a:xfrm>
          <a:prstGeom prst="rect">
            <a:avLst/>
          </a:prstGeom>
        </p:spPr>
      </p:pic>
      <p:pic>
        <p:nvPicPr>
          <p:cNvPr id="5" name="roseline_ski.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5288547" y="1686262"/>
            <a:ext cx="812800" cy="812800"/>
          </a:xfrm>
          <a:prstGeom prst="rect">
            <a:avLst/>
          </a:prstGeom>
        </p:spPr>
      </p:pic>
      <p:sp>
        <p:nvSpPr>
          <p:cNvPr id="6" name="TextBox 5"/>
          <p:cNvSpPr txBox="1"/>
          <p:nvPr/>
        </p:nvSpPr>
        <p:spPr>
          <a:xfrm>
            <a:off x="2148922" y="1851160"/>
            <a:ext cx="1574470" cy="461665"/>
          </a:xfrm>
          <a:prstGeom prst="rect">
            <a:avLst/>
          </a:prstGeom>
          <a:noFill/>
        </p:spPr>
        <p:txBody>
          <a:bodyPr wrap="none" rtlCol="0">
            <a:spAutoFit/>
          </a:bodyPr>
          <a:lstStyle/>
          <a:p>
            <a:r>
              <a:rPr lang="en-US" sz="2400"/>
              <a:t>vacaciones</a:t>
            </a:r>
          </a:p>
        </p:txBody>
      </p:sp>
      <p:sp>
        <p:nvSpPr>
          <p:cNvPr id="7" name="TextBox 6"/>
          <p:cNvSpPr txBox="1"/>
          <p:nvPr/>
        </p:nvSpPr>
        <p:spPr>
          <a:xfrm>
            <a:off x="6327674" y="1851159"/>
            <a:ext cx="1338828" cy="461665"/>
          </a:xfrm>
          <a:prstGeom prst="rect">
            <a:avLst/>
          </a:prstGeom>
          <a:noFill/>
        </p:spPr>
        <p:txBody>
          <a:bodyPr wrap="none" rtlCol="0">
            <a:spAutoFit/>
          </a:bodyPr>
          <a:lstStyle/>
          <a:p>
            <a:r>
              <a:rPr lang="en-US" sz="2400"/>
              <a:t>vacances</a:t>
            </a:r>
          </a:p>
        </p:txBody>
      </p:sp>
    </p:spTree>
    <p:extLst>
      <p:ext uri="{BB962C8B-B14F-4D97-AF65-F5344CB8AC3E}">
        <p14:creationId xmlns:p14="http://schemas.microsoft.com/office/powerpoint/2010/main" val="17733535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326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2909" fill="hold"/>
                                        <p:tgtEl>
                                          <p:spTgt spid="5"/>
                                        </p:tgtEl>
                                      </p:cBhvr>
                                    </p:cmd>
                                  </p:childTnLst>
                                </p:cTn>
                              </p:par>
                            </p:childTnLst>
                          </p:cTn>
                        </p:par>
                      </p:childTnLst>
                    </p:cTn>
                  </p:par>
                </p:childTnLst>
              </p:cTn>
              <p:nextCondLst>
                <p:cond evt="onClick" delay="0">
                  <p:tgtEl>
                    <p:spTgt spid="5"/>
                  </p:tgtEl>
                </p:cond>
              </p:nextCondLst>
            </p:seq>
            <p:audio>
              <p:cMediaNode vol="80000">
                <p:cTn id="13" fill="hold" display="0">
                  <p:stCondLst>
                    <p:cond delay="indefinite"/>
                  </p:stCondLst>
                  <p:endCondLst>
                    <p:cond evt="onStopAudio" delay="0">
                      <p:tgtEl>
                        <p:sldTgt/>
                      </p:tgtEl>
                    </p:cond>
                  </p:endCondLst>
                </p:cTn>
                <p:tgtEl>
                  <p:spTgt spid="5"/>
                </p:tgtEl>
              </p:cMediaNode>
            </p:audi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a:t>Blended Rubric – Literal Comprehension</a:t>
            </a:r>
          </a:p>
        </p:txBody>
      </p:sp>
      <p:graphicFrame>
        <p:nvGraphicFramePr>
          <p:cNvPr id="4" name="Content Placeholder 3"/>
          <p:cNvGraphicFramePr>
            <a:graphicFrameLocks noGrp="1"/>
          </p:cNvGraphicFramePr>
          <p:nvPr>
            <p:ph idx="1"/>
            <p:extLst/>
          </p:nvPr>
        </p:nvGraphicFramePr>
        <p:xfrm>
          <a:off x="336884" y="1563292"/>
          <a:ext cx="8582526" cy="4570090"/>
        </p:xfrm>
        <a:graphic>
          <a:graphicData uri="http://schemas.openxmlformats.org/drawingml/2006/table">
            <a:tbl>
              <a:tblPr firstRow="1" firstCol="1" bandRow="1" bandCol="1">
                <a:tableStyleId>{5C22544A-7EE6-4342-B048-85BDC9FD1C3A}</a:tableStyleId>
              </a:tblPr>
              <a:tblGrid>
                <a:gridCol w="2023522"/>
                <a:gridCol w="872208"/>
                <a:gridCol w="5686796"/>
              </a:tblGrid>
              <a:tr h="407534">
                <a:tc gridSpan="3">
                  <a:txBody>
                    <a:bodyPr/>
                    <a:lstStyle/>
                    <a:p>
                      <a:pPr marL="0" marR="0">
                        <a:spcBef>
                          <a:spcPts val="0"/>
                        </a:spcBef>
                        <a:spcAft>
                          <a:spcPts val="0"/>
                        </a:spcAft>
                        <a:tabLst>
                          <a:tab pos="2743200" algn="ctr"/>
                          <a:tab pos="5486400" algn="r"/>
                        </a:tabLst>
                      </a:pPr>
                      <a:r>
                        <a:rPr lang="en-US" sz="2000">
                          <a:effectLst/>
                        </a:rPr>
                        <a:t>Literal Comprehension - Key Word, Main Idea, Supporting Details</a:t>
                      </a:r>
                      <a:endParaRPr lang="en-US" sz="2000">
                        <a:effectLst/>
                        <a:latin typeface="Cambria" charset="0"/>
                        <a:ea typeface="Cambria" charset="0"/>
                        <a:cs typeface="Times New Roman" charset="0"/>
                      </a:endParaRPr>
                    </a:p>
                  </a:txBody>
                  <a:tcPr marL="68580" marR="68580" marT="0" marB="0" anchor="ctr"/>
                </a:tc>
                <a:tc hMerge="1">
                  <a:txBody>
                    <a:bodyPr/>
                    <a:lstStyle/>
                    <a:p>
                      <a:endParaRPr lang="en-US"/>
                    </a:p>
                  </a:txBody>
                  <a:tcPr/>
                </a:tc>
                <a:tc hMerge="1">
                  <a:txBody>
                    <a:bodyPr/>
                    <a:lstStyle/>
                    <a:p>
                      <a:endParaRPr lang="en-US"/>
                    </a:p>
                  </a:txBody>
                  <a:tcPr/>
                </a:tc>
              </a:tr>
              <a:tr h="724248">
                <a:tc>
                  <a:txBody>
                    <a:bodyPr/>
                    <a:lstStyle/>
                    <a:p>
                      <a:pPr marL="0" marR="0">
                        <a:spcBef>
                          <a:spcPts val="0"/>
                        </a:spcBef>
                        <a:spcAft>
                          <a:spcPts val="0"/>
                        </a:spcAft>
                        <a:tabLst>
                          <a:tab pos="2743200" algn="ctr"/>
                          <a:tab pos="5486400" algn="r"/>
                        </a:tabLst>
                      </a:pPr>
                      <a:r>
                        <a:rPr lang="en-US" sz="2000">
                          <a:effectLst/>
                        </a:rPr>
                        <a:t>Strong Comprehension</a:t>
                      </a:r>
                      <a:endParaRPr lang="en-US" sz="20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rPr>
                        <a:t>10</a:t>
                      </a:r>
                      <a:endParaRPr lang="en-US" sz="20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2000">
                          <a:effectLst/>
                        </a:rPr>
                        <a:t>Identifies all key words/ideas appropriately within context of the text.</a:t>
                      </a:r>
                      <a:endParaRPr lang="en-US" sz="2000">
                        <a:effectLst/>
                        <a:latin typeface="Cambria" charset="0"/>
                        <a:ea typeface="Cambria" charset="0"/>
                        <a:cs typeface="Times New Roman" charset="0"/>
                      </a:endParaRPr>
                    </a:p>
                  </a:txBody>
                  <a:tcPr marL="68580" marR="68580" marT="0" marB="0" anchor="ctr"/>
                </a:tc>
              </a:tr>
              <a:tr h="607637">
                <a:tc>
                  <a:txBody>
                    <a:bodyPr/>
                    <a:lstStyle/>
                    <a:p>
                      <a:pPr marL="0" marR="0">
                        <a:spcBef>
                          <a:spcPts val="0"/>
                        </a:spcBef>
                        <a:spcAft>
                          <a:spcPts val="0"/>
                        </a:spcAft>
                        <a:tabLst>
                          <a:tab pos="2743200" algn="ctr"/>
                          <a:tab pos="5486400" algn="r"/>
                        </a:tabLst>
                      </a:pPr>
                      <a:r>
                        <a:rPr lang="en-US" sz="2000">
                          <a:effectLst/>
                        </a:rPr>
                        <a:t>Meets Expectations</a:t>
                      </a:r>
                      <a:endParaRPr lang="en-US" sz="20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rPr>
                        <a:t>9</a:t>
                      </a:r>
                      <a:endParaRPr lang="en-US" sz="20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2000">
                          <a:effectLst/>
                        </a:rPr>
                        <a:t>Identifies majority of key words/ideas appropriately within context of the text.</a:t>
                      </a:r>
                      <a:endParaRPr lang="en-US" sz="2000">
                        <a:effectLst/>
                        <a:latin typeface="Cambria" charset="0"/>
                        <a:ea typeface="Cambria" charset="0"/>
                        <a:cs typeface="Times New Roman" charset="0"/>
                      </a:endParaRPr>
                    </a:p>
                  </a:txBody>
                  <a:tcPr marL="68580" marR="68580" marT="0" marB="0" anchor="ctr"/>
                </a:tc>
              </a:tr>
              <a:tr h="607637">
                <a:tc>
                  <a:txBody>
                    <a:bodyPr/>
                    <a:lstStyle/>
                    <a:p>
                      <a:pPr marL="0" marR="0">
                        <a:spcBef>
                          <a:spcPts val="0"/>
                        </a:spcBef>
                        <a:spcAft>
                          <a:spcPts val="0"/>
                        </a:spcAft>
                        <a:tabLst>
                          <a:tab pos="2743200" algn="ctr"/>
                          <a:tab pos="5486400" algn="r"/>
                        </a:tabLst>
                      </a:pPr>
                      <a:r>
                        <a:rPr lang="en-US" sz="2000">
                          <a:effectLst/>
                        </a:rPr>
                        <a:t>Approaching Expectations</a:t>
                      </a:r>
                      <a:endParaRPr lang="en-US" sz="20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rPr>
                        <a:t>8</a:t>
                      </a:r>
                      <a:endParaRPr lang="en-US" sz="20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2000">
                          <a:effectLst/>
                        </a:rPr>
                        <a:t>Identifies half of key words/ideas appropriately within the context of the text.</a:t>
                      </a:r>
                      <a:endParaRPr lang="en-US" sz="2000">
                        <a:effectLst/>
                        <a:latin typeface="Cambria" charset="0"/>
                        <a:ea typeface="Cambria" charset="0"/>
                        <a:cs typeface="Times New Roman" charset="0"/>
                      </a:endParaRPr>
                    </a:p>
                  </a:txBody>
                  <a:tcPr marL="68580" marR="68580" marT="0" marB="0" anchor="ctr"/>
                </a:tc>
              </a:tr>
              <a:tr h="695108">
                <a:tc>
                  <a:txBody>
                    <a:bodyPr/>
                    <a:lstStyle/>
                    <a:p>
                      <a:pPr marL="0" marR="0">
                        <a:spcBef>
                          <a:spcPts val="0"/>
                        </a:spcBef>
                        <a:spcAft>
                          <a:spcPts val="0"/>
                        </a:spcAft>
                        <a:tabLst>
                          <a:tab pos="2743200" algn="ctr"/>
                          <a:tab pos="5486400" algn="r"/>
                        </a:tabLst>
                      </a:pPr>
                      <a:r>
                        <a:rPr lang="en-US" sz="2000">
                          <a:effectLst/>
                        </a:rPr>
                        <a:t>Minimal Comprehension</a:t>
                      </a:r>
                      <a:endParaRPr lang="en-US" sz="20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rPr>
                        <a:t>7</a:t>
                      </a:r>
                      <a:endParaRPr lang="en-US" sz="20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2000">
                          <a:effectLst/>
                        </a:rPr>
                        <a:t>Identifies fewer than half of key words/ideas appropriately within the context of the text.</a:t>
                      </a:r>
                      <a:endParaRPr lang="en-US" sz="2000">
                        <a:effectLst/>
                        <a:latin typeface="Cambria" charset="0"/>
                        <a:ea typeface="Cambria" charset="0"/>
                        <a:cs typeface="Times New Roman" charset="0"/>
                      </a:endParaRPr>
                    </a:p>
                  </a:txBody>
                  <a:tcPr marL="68580" marR="68580" marT="0" marB="0" anchor="ctr"/>
                </a:tc>
              </a:tr>
              <a:tr h="607637">
                <a:tc>
                  <a:txBody>
                    <a:bodyPr/>
                    <a:lstStyle/>
                    <a:p>
                      <a:pPr marL="0" marR="0">
                        <a:spcBef>
                          <a:spcPts val="0"/>
                        </a:spcBef>
                        <a:spcAft>
                          <a:spcPts val="0"/>
                        </a:spcAft>
                        <a:tabLst>
                          <a:tab pos="2743200" algn="ctr"/>
                          <a:tab pos="5486400" algn="r"/>
                        </a:tabLst>
                      </a:pPr>
                      <a:r>
                        <a:rPr lang="en-US" sz="2000">
                          <a:effectLst/>
                        </a:rPr>
                        <a:t>Not yet</a:t>
                      </a:r>
                      <a:endParaRPr lang="en-US" sz="20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rPr>
                        <a:t>6</a:t>
                      </a:r>
                      <a:endParaRPr lang="en-US" sz="20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2000">
                          <a:effectLst/>
                        </a:rPr>
                        <a:t>Struggles to understand the key ideas appropriately within the context of the text.</a:t>
                      </a:r>
                      <a:endParaRPr lang="en-US" sz="2000">
                        <a:effectLst/>
                        <a:latin typeface="Cambria" charset="0"/>
                        <a:ea typeface="Cambria" charset="0"/>
                        <a:cs typeface="Times New Roman" charset="0"/>
                      </a:endParaRPr>
                    </a:p>
                  </a:txBody>
                  <a:tcPr marL="68580" marR="68580" marT="0" marB="0" anchor="ctr"/>
                </a:tc>
              </a:tr>
              <a:tr h="911455">
                <a:tc>
                  <a:txBody>
                    <a:bodyPr/>
                    <a:lstStyle/>
                    <a:p>
                      <a:pPr marL="0" marR="0">
                        <a:spcBef>
                          <a:spcPts val="0"/>
                        </a:spcBef>
                        <a:spcAft>
                          <a:spcPts val="0"/>
                        </a:spcAft>
                        <a:tabLst>
                          <a:tab pos="2743200" algn="ctr"/>
                          <a:tab pos="5486400" algn="r"/>
                        </a:tabLst>
                      </a:pPr>
                      <a:r>
                        <a:rPr lang="en-US" sz="2000">
                          <a:effectLst/>
                        </a:rPr>
                        <a:t>No Comprehension</a:t>
                      </a:r>
                      <a:endParaRPr lang="en-US" sz="20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rPr>
                        <a:t>5</a:t>
                      </a:r>
                      <a:endParaRPr lang="en-US" sz="20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tabLst>
                          <a:tab pos="2743200" algn="ctr"/>
                          <a:tab pos="5486400" algn="r"/>
                        </a:tabLst>
                      </a:pPr>
                      <a:r>
                        <a:rPr lang="en-US" sz="2000">
                          <a:effectLst/>
                        </a:rPr>
                        <a:t>Does not identify any of the words/ideas appropriately within the context of the text or does not respond. </a:t>
                      </a:r>
                      <a:endParaRPr lang="en-US" sz="2000">
                        <a:effectLst/>
                        <a:latin typeface="Cambria" charset="0"/>
                        <a:ea typeface="Cambria" charset="0"/>
                        <a:cs typeface="Times New Roman" charset="0"/>
                      </a:endParaRPr>
                    </a:p>
                  </a:txBody>
                  <a:tcPr marL="68580" marR="68580" marT="0" marB="0" anchor="ctr"/>
                </a:tc>
              </a:tr>
            </a:tbl>
          </a:graphicData>
        </a:graphic>
      </p:graphicFrame>
    </p:spTree>
    <p:extLst>
      <p:ext uri="{BB962C8B-B14F-4D97-AF65-F5344CB8AC3E}">
        <p14:creationId xmlns:p14="http://schemas.microsoft.com/office/powerpoint/2010/main" val="197561641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Presentational Mode</a:t>
            </a:r>
            <a:endParaRPr lang="en-US" dirty="0"/>
          </a:p>
        </p:txBody>
      </p:sp>
      <p:sp>
        <p:nvSpPr>
          <p:cNvPr id="4" name="Footer Placeholder 3"/>
          <p:cNvSpPr>
            <a:spLocks noGrp="1"/>
          </p:cNvSpPr>
          <p:nvPr>
            <p:ph type="ftr" sz="quarter" idx="11"/>
          </p:nvPr>
        </p:nvSpPr>
        <p:spPr/>
        <p:txBody>
          <a:bodyPr/>
          <a:lstStyle/>
          <a:p>
            <a:r>
              <a:rPr lang="en-US" smtClean="0"/>
              <a:t>Laura Terrill</a:t>
            </a:r>
            <a:endParaRPr lang="en-US"/>
          </a:p>
        </p:txBody>
      </p:sp>
      <p:pic>
        <p:nvPicPr>
          <p:cNvPr id="5122"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3837" y="3336073"/>
            <a:ext cx="1883664"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descr="https://encrypted-tbn0.google.com/images?q=tbn:ANd9GcT-falv5FRxTXKVljTe1fBnRRRXMSlGt2gX7gYzXrccAy_37HcMpQ"/>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4831" y="4495802"/>
            <a:ext cx="2313432" cy="167640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P4220050-2"/>
          <p:cNvPicPr>
            <a:picLocks noChangeArrowheads="1"/>
          </p:cNvPicPr>
          <p:nvPr/>
        </p:nvPicPr>
        <p:blipFill>
          <a:blip r:embed="rId4"/>
          <a:srcRect/>
          <a:stretch>
            <a:fillRect/>
          </a:stretch>
        </p:blipFill>
        <p:spPr bwMode="auto">
          <a:xfrm>
            <a:off x="703060" y="3696192"/>
            <a:ext cx="2523744" cy="2433638"/>
          </a:xfrm>
          <a:prstGeom prst="rect">
            <a:avLst/>
          </a:prstGeom>
          <a:noFill/>
        </p:spPr>
      </p:pic>
      <p:sp>
        <p:nvSpPr>
          <p:cNvPr id="8" name="TextBox 7"/>
          <p:cNvSpPr txBox="1"/>
          <p:nvPr/>
        </p:nvSpPr>
        <p:spPr>
          <a:xfrm>
            <a:off x="533399" y="1672866"/>
            <a:ext cx="8248557" cy="1569660"/>
          </a:xfrm>
          <a:prstGeom prst="rect">
            <a:avLst/>
          </a:prstGeom>
          <a:noFill/>
        </p:spPr>
        <p:txBody>
          <a:bodyPr wrap="square" rtlCol="0">
            <a:spAutoFit/>
          </a:bodyPr>
          <a:lstStyle/>
          <a:p>
            <a:r>
              <a:rPr lang="en-US" sz="2400"/>
              <a:t>Learners present information, concepts, and ideas to inform, explain, persuade, and narrate on a variety of topics using appropriate media and adpating to various audiences of listeners, readers, or viewers. </a:t>
            </a:r>
          </a:p>
        </p:txBody>
      </p:sp>
    </p:spTree>
    <p:extLst>
      <p:ext uri="{BB962C8B-B14F-4D97-AF65-F5344CB8AC3E}">
        <p14:creationId xmlns:p14="http://schemas.microsoft.com/office/powerpoint/2010/main" val="96299952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8866"/>
            <a:ext cx="8229600" cy="1069848"/>
          </a:xfrm>
        </p:spPr>
        <p:txBody>
          <a:bodyPr/>
          <a:lstStyle/>
          <a:p>
            <a:r>
              <a:rPr lang="en-US"/>
              <a:t>Presentational Communication….</a:t>
            </a:r>
          </a:p>
        </p:txBody>
      </p:sp>
      <p:graphicFrame>
        <p:nvGraphicFramePr>
          <p:cNvPr id="4" name="Table 3"/>
          <p:cNvGraphicFramePr>
            <a:graphicFrameLocks noGrp="1"/>
          </p:cNvGraphicFramePr>
          <p:nvPr/>
        </p:nvGraphicFramePr>
        <p:xfrm>
          <a:off x="457200" y="1677924"/>
          <a:ext cx="8229600" cy="4740909"/>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negotiated communication.</a:t>
                      </a:r>
                    </a:p>
                  </a:txBody>
                  <a:tcPr/>
                </a:tc>
                <a:tc>
                  <a:txBody>
                    <a:bodyPr/>
                    <a:lstStyle/>
                    <a:p>
                      <a:r>
                        <a:rPr lang="en-US" sz="2000"/>
                        <a:t>one-way</a:t>
                      </a:r>
                      <a:r>
                        <a:rPr lang="en-US" sz="2000" baseline="0"/>
                        <a:t> communication.</a:t>
                      </a:r>
                      <a:endParaRPr lang="en-US" sz="2000"/>
                    </a:p>
                  </a:txBody>
                  <a:tcPr/>
                </a:tc>
              </a:tr>
              <a:tr h="645583">
                <a:tc>
                  <a:txBody>
                    <a:bodyPr/>
                    <a:lstStyle/>
                    <a:p>
                      <a:r>
                        <a:rPr lang="en-US" sz="2000"/>
                        <a:t>random.</a:t>
                      </a:r>
                    </a:p>
                  </a:txBody>
                  <a:tcPr/>
                </a:tc>
                <a:tc>
                  <a:txBody>
                    <a:bodyPr/>
                    <a:lstStyle/>
                    <a:p>
                      <a:r>
                        <a:rPr lang="en-US" sz="2000"/>
                        <a:t>practiced, rehearsed, polished, edited. </a:t>
                      </a:r>
                    </a:p>
                  </a:txBody>
                  <a:tcPr/>
                </a:tc>
              </a:tr>
              <a:tr h="645583">
                <a:tc>
                  <a:txBody>
                    <a:bodyPr/>
                    <a:lstStyle/>
                    <a:p>
                      <a:r>
                        <a:rPr lang="en-US" sz="2000"/>
                        <a:t>unplanned.</a:t>
                      </a:r>
                    </a:p>
                  </a:txBody>
                  <a:tcPr/>
                </a:tc>
                <a:tc>
                  <a:txBody>
                    <a:bodyPr/>
                    <a:lstStyle/>
                    <a:p>
                      <a:r>
                        <a:rPr lang="en-US" sz="2000"/>
                        <a:t>organized. </a:t>
                      </a:r>
                    </a:p>
                  </a:txBody>
                  <a:tcPr/>
                </a:tc>
              </a:tr>
              <a:tr h="645583">
                <a:tc>
                  <a:txBody>
                    <a:bodyPr/>
                    <a:lstStyle/>
                    <a:p>
                      <a:r>
                        <a:rPr lang="en-US" sz="2000"/>
                        <a:t>speaking or writing in a vacuum.</a:t>
                      </a:r>
                    </a:p>
                  </a:txBody>
                  <a:tcPr/>
                </a:tc>
                <a:tc>
                  <a:txBody>
                    <a:bodyPr/>
                    <a:lstStyle/>
                    <a:p>
                      <a:r>
                        <a:rPr lang="en-US" sz="2000"/>
                        <a:t>an awareness</a:t>
                      </a:r>
                      <a:r>
                        <a:rPr lang="en-US" sz="2000" baseline="0"/>
                        <a:t> of audience (formal/informal; cultural context).</a:t>
                      </a:r>
                      <a:endParaRPr lang="en-US" sz="2000"/>
                    </a:p>
                  </a:txBody>
                  <a:tcPr/>
                </a:tc>
              </a:tr>
              <a:tr h="645583">
                <a:tc>
                  <a:txBody>
                    <a:bodyPr/>
                    <a:lstStyle/>
                    <a:p>
                      <a:r>
                        <a:rPr lang="en-US" sz="2000"/>
                        <a:t>reliance</a:t>
                      </a:r>
                      <a:r>
                        <a:rPr lang="en-US" sz="2000" baseline="0"/>
                        <a:t> on circumlocution</a:t>
                      </a:r>
                      <a:endParaRPr lang="en-US" sz="2000"/>
                    </a:p>
                  </a:txBody>
                  <a:tcPr/>
                </a:tc>
                <a:tc>
                  <a:txBody>
                    <a:bodyPr/>
                    <a:lstStyle/>
                    <a:p>
                      <a:r>
                        <a:rPr lang="en-US" sz="2000"/>
                        <a:t>improved by using appropropriate</a:t>
                      </a:r>
                      <a:r>
                        <a:rPr lang="en-US" sz="2000" baseline="0"/>
                        <a:t> tools – dictionary, spell-check, etc.</a:t>
                      </a:r>
                      <a:endParaRPr lang="en-US" sz="2000"/>
                    </a:p>
                  </a:txBody>
                  <a:tcPr/>
                </a:tc>
              </a:tr>
              <a:tr h="645583">
                <a:tc>
                  <a:txBody>
                    <a:bodyPr/>
                    <a:lstStyle/>
                    <a:p>
                      <a:r>
                        <a:rPr lang="en-US" sz="2000"/>
                        <a:t>speaking or writing only for the teacher.</a:t>
                      </a:r>
                    </a:p>
                  </a:txBody>
                  <a:tcPr/>
                </a:tc>
                <a:tc>
                  <a:txBody>
                    <a:bodyPr/>
                    <a:lstStyle/>
                    <a:p>
                      <a:r>
                        <a:rPr lang="en-US" sz="2000"/>
                        <a:t>produced</a:t>
                      </a:r>
                      <a:r>
                        <a:rPr lang="en-US" sz="2000" baseline="0"/>
                        <a:t> for an intended audience and purpose. </a:t>
                      </a:r>
                      <a:endParaRPr lang="en-US" sz="2000"/>
                    </a:p>
                  </a:txBody>
                  <a:tcPr/>
                </a:tc>
              </a:tr>
            </a:tbl>
          </a:graphicData>
        </a:graphic>
      </p:graphicFrame>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69623607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Presentational – On Demand</a:t>
            </a:r>
          </a:p>
        </p:txBody>
      </p:sp>
      <p:sp>
        <p:nvSpPr>
          <p:cNvPr id="3" name="Content Placeholder 2"/>
          <p:cNvSpPr>
            <a:spLocks noGrp="1"/>
          </p:cNvSpPr>
          <p:nvPr>
            <p:ph idx="1"/>
          </p:nvPr>
        </p:nvSpPr>
        <p:spPr/>
        <p:txBody>
          <a:bodyPr/>
          <a:lstStyle/>
          <a:p>
            <a:pPr marL="0" indent="0">
              <a:buNone/>
            </a:pPr>
            <a:r>
              <a:rPr lang="en-US"/>
              <a:t>What an awesome trip!  Write a review for TripAdvisor describing a vacation/staycation that you have taken. Comment on where you went and what you did. Comment on the different aspects of your vacation as indicated in the graphic organizer that follows. Be sure to include your feelings. Remember others are reading your review to determine whether your vacation is right for them.</a:t>
            </a:r>
          </a:p>
          <a:p>
            <a:endParaRPr lang="en-US"/>
          </a:p>
        </p:txBody>
      </p:sp>
    </p:spTree>
    <p:extLst>
      <p:ext uri="{BB962C8B-B14F-4D97-AF65-F5344CB8AC3E}">
        <p14:creationId xmlns:p14="http://schemas.microsoft.com/office/powerpoint/2010/main" val="79431540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20674"/>
            <a:ext cx="8572500" cy="6213476"/>
          </a:xfrm>
        </p:spPr>
        <p:txBody>
          <a:bodyPr>
            <a:normAutofit fontScale="92500"/>
          </a:bodyPr>
          <a:lstStyle/>
          <a:p>
            <a:pPr marL="0" indent="0">
              <a:buNone/>
            </a:pPr>
            <a:r>
              <a:rPr lang="en-US" b="1"/>
              <a:t>Part 1: </a:t>
            </a:r>
            <a:r>
              <a:rPr lang="en-US"/>
              <a:t>Jot down words and phrases that relate to each of the questions on the graphic organizer. </a:t>
            </a:r>
            <a:r>
              <a:rPr lang="en-US" b="1"/>
              <a:t>Note to teacher - The graphic organizer should be in the target language.</a:t>
            </a:r>
            <a:r>
              <a:rPr lang="en-US">
                <a:effectLst/>
              </a:rPr>
              <a:t> </a:t>
            </a: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r>
              <a:rPr lang="en-US" b="1"/>
              <a:t>Part 2:</a:t>
            </a:r>
            <a:r>
              <a:rPr lang="en-US"/>
              <a:t>  Write your paragraph sharing information about your vacation. Use the information you’ve listed above to organize your thinking. </a:t>
            </a:r>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3950" y="1503670"/>
            <a:ext cx="6648450" cy="3847483"/>
          </a:xfrm>
          <a:prstGeom prst="rect">
            <a:avLst/>
          </a:prstGeom>
        </p:spPr>
      </p:pic>
    </p:spTree>
    <p:extLst>
      <p:ext uri="{BB962C8B-B14F-4D97-AF65-F5344CB8AC3E}">
        <p14:creationId xmlns:p14="http://schemas.microsoft.com/office/powerpoint/2010/main" val="130069569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75124"/>
            <a:ext cx="8153400" cy="990600"/>
          </a:xfrm>
        </p:spPr>
        <p:txBody>
          <a:bodyPr anchor="t">
            <a:normAutofit/>
          </a:bodyPr>
          <a:lstStyle/>
          <a:p>
            <a:pPr algn="ctr"/>
            <a:r>
              <a:rPr lang="en-US" sz="3600" dirty="0"/>
              <a:t>Presentational “On Demand” Rubric</a:t>
            </a:r>
          </a:p>
        </p:txBody>
      </p:sp>
      <p:graphicFrame>
        <p:nvGraphicFramePr>
          <p:cNvPr id="5" name="Content Placeholder 4"/>
          <p:cNvGraphicFramePr>
            <a:graphicFrameLocks noGrp="1"/>
          </p:cNvGraphicFramePr>
          <p:nvPr>
            <p:ph idx="1"/>
            <p:extLst/>
          </p:nvPr>
        </p:nvGraphicFramePr>
        <p:xfrm>
          <a:off x="63500" y="925094"/>
          <a:ext cx="8978900" cy="5449824"/>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dirty="0"/>
                    </a:p>
                  </a:txBody>
                  <a:tcPr/>
                </a:tc>
                <a:tc>
                  <a:txBody>
                    <a:bodyPr/>
                    <a:lstStyle/>
                    <a:p>
                      <a:pPr algn="ctr"/>
                      <a:r>
                        <a:rPr lang="en-US" sz="1600" dirty="0"/>
                        <a:t>Strong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370840">
                <a:tc>
                  <a:txBody>
                    <a:bodyPr/>
                    <a:lstStyle/>
                    <a:p>
                      <a:pPr marL="0" marR="0" algn="l">
                        <a:lnSpc>
                          <a:spcPct val="115000"/>
                        </a:lnSpc>
                        <a:spcBef>
                          <a:spcPts val="0"/>
                        </a:spcBef>
                        <a:spcAft>
                          <a:spcPts val="0"/>
                        </a:spcAft>
                      </a:pPr>
                      <a:r>
                        <a:rPr lang="en-US" sz="1200" b="1" dirty="0">
                          <a:latin typeface="+mn-lt"/>
                          <a:ea typeface="Cambria"/>
                          <a:cs typeface="Times New Roman"/>
                        </a:rPr>
                        <a:t>Am I understood?</a:t>
                      </a:r>
                      <a:endParaRPr lang="en-US" sz="12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My writing is clearly understood; the reader understands the writer’s intent without extra effort. Errors do not interfere with message. </a:t>
                      </a:r>
                    </a:p>
                    <a:p>
                      <a:pPr marL="0" marR="0" algn="l">
                        <a:lnSpc>
                          <a:spcPct val="115000"/>
                        </a:lnSpc>
                        <a:spcBef>
                          <a:spcPts val="0"/>
                        </a:spcBef>
                        <a:spcAft>
                          <a:spcPts val="0"/>
                        </a:spcAft>
                      </a:pPr>
                      <a:r>
                        <a:rPr lang="en-US" sz="1200" i="1" dirty="0">
                          <a:latin typeface="+mn-lt"/>
                          <a:ea typeface="Cambria"/>
                          <a:cs typeface="Times New Roman"/>
                        </a:rPr>
                        <a:t>Good to consistent control of structure(s) studied in the unit.</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generally understood; but reader may have to occasionally reread a phrase or sentence to understand. Errors do not interfere with message. </a:t>
                      </a:r>
                    </a:p>
                    <a:p>
                      <a:pPr marL="0" marR="0" algn="l">
                        <a:lnSpc>
                          <a:spcPct val="115000"/>
                        </a:lnSpc>
                        <a:spcBef>
                          <a:spcPts val="0"/>
                        </a:spcBef>
                        <a:spcAft>
                          <a:spcPts val="0"/>
                        </a:spcAft>
                      </a:pPr>
                      <a:r>
                        <a:rPr lang="en-US" sz="1200" i="1" dirty="0">
                          <a:latin typeface="+mn-lt"/>
                          <a:ea typeface="Cambria"/>
                          <a:cs typeface="Times New Roman"/>
                        </a:rPr>
                        <a:t>Partial control of structure(s) studied in the unit.</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generally understood, but the reader may have to be willing to make a guess or reread to understand. Errors occur and do cause some confusion for the reader. </a:t>
                      </a:r>
                      <a:r>
                        <a:rPr lang="en-US" sz="1200" i="1" dirty="0">
                          <a:latin typeface="+mn-lt"/>
                          <a:ea typeface="Cambria"/>
                          <a:cs typeface="Times New Roman"/>
                        </a:rPr>
                        <a:t>Inappropriate or inconsistent use of studied structure(s).</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extremely difficult to understand; Errors interfere with communication. </a:t>
                      </a:r>
                      <a:r>
                        <a:rPr lang="en-US" sz="1200" i="1" dirty="0">
                          <a:latin typeface="+mn-lt"/>
                          <a:ea typeface="Cambria"/>
                          <a:cs typeface="Times New Roman"/>
                        </a:rPr>
                        <a:t>Minimal or no use of studied structure(s).</a:t>
                      </a:r>
                      <a:endParaRPr lang="en-US" sz="1200" dirty="0">
                        <a:latin typeface="+mn-lt"/>
                        <a:ea typeface="Cambria"/>
                        <a:cs typeface="Times New Roman"/>
                      </a:endParaRPr>
                    </a:p>
                  </a:txBody>
                  <a:tcPr marL="68580" marR="68580" marT="0" marB="0"/>
                </a:tc>
              </a:tr>
              <a:tr h="370840">
                <a:tc>
                  <a:txBody>
                    <a:bodyPr/>
                    <a:lstStyle/>
                    <a:p>
                      <a:pPr marL="0" marR="0" algn="l">
                        <a:lnSpc>
                          <a:spcPct val="115000"/>
                        </a:lnSpc>
                        <a:spcBef>
                          <a:spcPts val="0"/>
                        </a:spcBef>
                        <a:spcAft>
                          <a:spcPts val="0"/>
                        </a:spcAft>
                      </a:pPr>
                      <a:r>
                        <a:rPr lang="en-US" sz="1200" b="1" dirty="0">
                          <a:latin typeface="+mn-lt"/>
                          <a:ea typeface="Cambria"/>
                          <a:cs typeface="Times New Roman"/>
                        </a:rPr>
                        <a:t>How rich is my vocabulary?</a:t>
                      </a:r>
                      <a:endParaRPr lang="en-US" sz="12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I use a wide variety of familiar vocabulary, correctly and appropriately incorporate new expressions from the current unit of study. I include personal vocabulary.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use a variety of familiar vocabulary, correctly and appropriately incorporate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use simple, familiar vocabulary, correctly; and I may use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rely on simple and very familiar vocabulary.</a:t>
                      </a:r>
                    </a:p>
                  </a:txBody>
                  <a:tcPr marL="68580" marR="68580" marT="0" marB="0"/>
                </a:tc>
              </a:tr>
              <a:tr h="370840">
                <a:tc>
                  <a:txBody>
                    <a:bodyPr/>
                    <a:lstStyle/>
                    <a:p>
                      <a:pPr marL="0" marR="0" algn="l">
                        <a:lnSpc>
                          <a:spcPct val="115000"/>
                        </a:lnSpc>
                        <a:spcBef>
                          <a:spcPts val="0"/>
                        </a:spcBef>
                        <a:spcAft>
                          <a:spcPts val="0"/>
                        </a:spcAft>
                      </a:pPr>
                      <a:r>
                        <a:rPr lang="en-US" sz="1200" b="1" dirty="0">
                          <a:latin typeface="+mn-lt"/>
                          <a:ea typeface="Cambria"/>
                          <a:cs typeface="Times New Roman"/>
                        </a:rPr>
                        <a:t>How well do I complete the task? </a:t>
                      </a:r>
                      <a:endParaRPr lang="en-US" sz="12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I complete each part of the task adding some  details beyond given expectations.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each part of the task.</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most of the task.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some of the task, but key components are missing. </a:t>
                      </a:r>
                    </a:p>
                  </a:txBody>
                  <a:tcPr marL="68580" marR="68580" marT="0" marB="0"/>
                </a:tc>
              </a:tr>
            </a:tbl>
          </a:graphicData>
        </a:graphic>
      </p:graphicFrame>
      <p:sp>
        <p:nvSpPr>
          <p:cNvPr id="3" name="Footer Placeholder 2"/>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15565366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336536" y="0"/>
            <a:ext cx="10008046" cy="6858000"/>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6</a:t>
            </a:fld>
            <a:endParaRPr lang="en-US" dirty="0"/>
          </a:p>
        </p:txBody>
      </p:sp>
    </p:spTree>
    <p:extLst>
      <p:ext uri="{BB962C8B-B14F-4D97-AF65-F5344CB8AC3E}">
        <p14:creationId xmlns:p14="http://schemas.microsoft.com/office/powerpoint/2010/main" val="114957317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90500"/>
            <a:ext cx="8153400" cy="990600"/>
          </a:xfrm>
        </p:spPr>
        <p:txBody>
          <a:bodyPr anchor="t">
            <a:normAutofit fontScale="90000"/>
          </a:bodyPr>
          <a:lstStyle/>
          <a:p>
            <a:pPr algn="ctr"/>
            <a:r>
              <a:rPr lang="en-US" sz="3600" dirty="0"/>
              <a:t>Presentational “On Demand” Rubric, part 2</a:t>
            </a:r>
          </a:p>
        </p:txBody>
      </p:sp>
      <p:graphicFrame>
        <p:nvGraphicFramePr>
          <p:cNvPr id="5" name="Content Placeholder 4"/>
          <p:cNvGraphicFramePr>
            <a:graphicFrameLocks noGrp="1"/>
          </p:cNvGraphicFramePr>
          <p:nvPr>
            <p:ph idx="1"/>
          </p:nvPr>
        </p:nvGraphicFramePr>
        <p:xfrm>
          <a:off x="63500" y="901700"/>
          <a:ext cx="8978900" cy="5309616"/>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dirty="0"/>
                    </a:p>
                  </a:txBody>
                  <a:tcPr/>
                </a:tc>
                <a:tc>
                  <a:txBody>
                    <a:bodyPr/>
                    <a:lstStyle/>
                    <a:p>
                      <a:pPr algn="ctr"/>
                      <a:r>
                        <a:rPr lang="en-US" sz="1600" dirty="0"/>
                        <a:t>Strong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370840">
                <a:tc>
                  <a:txBody>
                    <a:bodyPr/>
                    <a:lstStyle/>
                    <a:p>
                      <a:pPr marL="0" marR="0" algn="l">
                        <a:lnSpc>
                          <a:spcPct val="115000"/>
                        </a:lnSpc>
                        <a:spcBef>
                          <a:spcPts val="0"/>
                        </a:spcBef>
                        <a:spcAft>
                          <a:spcPts val="0"/>
                        </a:spcAft>
                      </a:pPr>
                      <a:r>
                        <a:rPr lang="en-US" sz="1600" b="1" dirty="0">
                          <a:latin typeface="+mn-lt"/>
                          <a:ea typeface="Cambria"/>
                          <a:cs typeface="Times New Roman"/>
                        </a:rPr>
                        <a:t>How organized is my writing?</a:t>
                      </a:r>
                      <a:endParaRPr lang="en-US" sz="16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600" dirty="0">
                          <a:latin typeface="+mn-lt"/>
                          <a:ea typeface="Cambria"/>
                          <a:cs typeface="Times New Roman"/>
                        </a:rPr>
                        <a:t>My ideas are presented in an organized manner.  My sentences are varied and interesting and I use transitions to connect my thoughts. </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My ideas are presented in a somewhat logical manner. I have some interesting sentences and use transitions to connect my thoughts. </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My ideas are shared in a random fashion. My sentences follow a predictable pattern.</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My ideas are not presented in a logical manner. I struggle to produce sentences and my thoughts may be incomplete.</a:t>
                      </a:r>
                    </a:p>
                  </a:txBody>
                  <a:tcPr marL="68580" marR="68580" marT="0" marB="0"/>
                </a:tc>
              </a:tr>
              <a:tr h="370840">
                <a:tc>
                  <a:txBody>
                    <a:bodyPr/>
                    <a:lstStyle/>
                    <a:p>
                      <a:pPr marL="0" marR="0" algn="l">
                        <a:lnSpc>
                          <a:spcPct val="115000"/>
                        </a:lnSpc>
                        <a:spcBef>
                          <a:spcPts val="0"/>
                        </a:spcBef>
                        <a:spcAft>
                          <a:spcPts val="0"/>
                        </a:spcAft>
                      </a:pPr>
                      <a:r>
                        <a:rPr lang="en-US" sz="1600" b="1" dirty="0">
                          <a:latin typeface="+mn-lt"/>
                          <a:ea typeface="Cambria"/>
                          <a:cs typeface="Times New Roman"/>
                        </a:rPr>
                        <a:t>How are knowledge and understanding of the target culture represented? </a:t>
                      </a:r>
                      <a:endParaRPr lang="en-US" sz="16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600" dirty="0">
                          <a:latin typeface="+mn-lt"/>
                          <a:ea typeface="Cambria"/>
                          <a:cs typeface="Times New Roman"/>
                        </a:rPr>
                        <a:t>Comparisons between target language and American culture are accurately presented.</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Information about the target culture is accurately presented. </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Information about the target culture is presented, but may or may not be accurate.</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The information that is shared is primarily from personal point of view. There is little to no mention of the target culture.</a:t>
                      </a:r>
                    </a:p>
                  </a:txBody>
                  <a:tcPr marL="68580" marR="68580" marT="0" marB="0"/>
                </a:tc>
              </a:tr>
            </a:tbl>
          </a:graphicData>
        </a:graphic>
      </p:graphicFrame>
      <p:sp>
        <p:nvSpPr>
          <p:cNvPr id="3" name="Footer Placeholder 2"/>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6595770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Presenational “Polished” Project</a:t>
            </a:r>
          </a:p>
        </p:txBody>
      </p:sp>
      <p:sp>
        <p:nvSpPr>
          <p:cNvPr id="3" name="Content Placeholder 2"/>
          <p:cNvSpPr>
            <a:spLocks noGrp="1"/>
          </p:cNvSpPr>
          <p:nvPr>
            <p:ph idx="1"/>
          </p:nvPr>
        </p:nvSpPr>
        <p:spPr>
          <a:xfrm>
            <a:off x="171450" y="1333499"/>
            <a:ext cx="8743950" cy="5372103"/>
          </a:xfrm>
        </p:spPr>
        <p:txBody>
          <a:bodyPr>
            <a:normAutofit fontScale="92500" lnSpcReduction="10000"/>
          </a:bodyPr>
          <a:lstStyle/>
          <a:p>
            <a:pPr marL="0" indent="0">
              <a:buNone/>
            </a:pPr>
            <a:r>
              <a:rPr lang="en-US"/>
              <a:t>You are working as a travel agent in a Spanish- speaking country. Your client has selected his/her destination and you have gathered important details about his/her preferences. You must create an itinerary for your client with the goal being that they will opt to purchase it. </a:t>
            </a:r>
            <a:endParaRPr lang="en-US">
              <a:effectLst/>
            </a:endParaRPr>
          </a:p>
          <a:p>
            <a:pPr marL="0" indent="0">
              <a:buNone/>
            </a:pPr>
            <a:endParaRPr lang="en-US"/>
          </a:p>
          <a:p>
            <a:pPr marL="0" indent="0" fontAlgn="base">
              <a:buNone/>
            </a:pPr>
            <a:r>
              <a:rPr lang="en-US" b="1"/>
              <a:t>Your itinerary must include the following information:</a:t>
            </a:r>
            <a:endParaRPr lang="en-US"/>
          </a:p>
          <a:p>
            <a:pPr lvl="1" fontAlgn="base"/>
            <a:r>
              <a:rPr lang="en-US" sz="2600"/>
              <a:t>Key details - where, when, number of day, travel details, cost</a:t>
            </a:r>
          </a:p>
          <a:p>
            <a:pPr lvl="1" fontAlgn="base"/>
            <a:r>
              <a:rPr lang="en-US" sz="2600"/>
              <a:t>General geographic information - maps and key points of reference</a:t>
            </a:r>
          </a:p>
          <a:p>
            <a:pPr lvl="1" fontAlgn="base"/>
            <a:r>
              <a:rPr lang="en-US" sz="2600"/>
              <a:t>Cultural Activities specific to destination - food, monuments, festivals, etc. </a:t>
            </a:r>
          </a:p>
          <a:p>
            <a:pPr lvl="1" fontAlgn="base"/>
            <a:r>
              <a:rPr lang="en-US" sz="2600"/>
              <a:t>General Activities - what you are going to do or not do depending on weather</a:t>
            </a:r>
          </a:p>
          <a:p>
            <a:pPr lvl="1" fontAlgn="base"/>
            <a:r>
              <a:rPr lang="en-US" sz="2600"/>
              <a:t>Tourist details - where you are going to stay, eat, etc. </a:t>
            </a:r>
          </a:p>
          <a:p>
            <a:pPr lvl="1" fontAlgn="base"/>
            <a:r>
              <a:rPr lang="en-US" sz="2600"/>
              <a:t>Personal reaction - your thoughts about the vacation, what you learned about yourself and those in the target </a:t>
            </a:r>
            <a:r>
              <a:rPr lang="en-US"/>
              <a:t>culture </a:t>
            </a:r>
          </a:p>
          <a:p>
            <a:pPr marL="0" indent="0">
              <a:buNone/>
            </a:pPr>
            <a:endParaRPr lang="en-US"/>
          </a:p>
        </p:txBody>
      </p:sp>
    </p:spTree>
    <p:extLst>
      <p:ext uri="{BB962C8B-B14F-4D97-AF65-F5344CB8AC3E}">
        <p14:creationId xmlns:p14="http://schemas.microsoft.com/office/powerpoint/2010/main" val="44963650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a:t>Presenational “Polished” Project, cont. </a:t>
            </a:r>
          </a:p>
        </p:txBody>
      </p:sp>
      <p:sp>
        <p:nvSpPr>
          <p:cNvPr id="4" name="Content Placeholder 3"/>
          <p:cNvSpPr>
            <a:spLocks noGrp="1"/>
          </p:cNvSpPr>
          <p:nvPr>
            <p:ph idx="1"/>
          </p:nvPr>
        </p:nvSpPr>
        <p:spPr/>
        <p:txBody>
          <a:bodyPr/>
          <a:lstStyle/>
          <a:p>
            <a:pPr marL="0" indent="0">
              <a:buNone/>
            </a:pPr>
            <a:r>
              <a:rPr lang="en-US"/>
              <a:t>Each detail should be supported by images that enhance what you plan to say. The images must be culturally authentic. </a:t>
            </a:r>
          </a:p>
          <a:p>
            <a:pPr marL="0" indent="0">
              <a:buNone/>
            </a:pPr>
            <a:endParaRPr lang="en-US"/>
          </a:p>
          <a:p>
            <a:pPr marL="0" indent="0" fontAlgn="base">
              <a:buNone/>
            </a:pPr>
            <a:r>
              <a:rPr lang="en-US" b="1"/>
              <a:t>There are 2 grades for this project:</a:t>
            </a:r>
            <a:endParaRPr lang="en-US"/>
          </a:p>
          <a:p>
            <a:pPr marL="0" indent="0" fontAlgn="base">
              <a:buNone/>
            </a:pPr>
            <a:r>
              <a:rPr lang="en-US"/>
              <a:t> </a:t>
            </a:r>
          </a:p>
          <a:p>
            <a:pPr lvl="1" fontAlgn="base"/>
            <a:r>
              <a:rPr lang="en-US" sz="2400"/>
              <a:t>Presentational Writing - See rubric</a:t>
            </a:r>
          </a:p>
          <a:p>
            <a:pPr lvl="1" fontAlgn="base"/>
            <a:r>
              <a:rPr lang="en-US" sz="2400"/>
              <a:t>Presentational Speaking - See rubric</a:t>
            </a:r>
          </a:p>
          <a:p>
            <a:pPr marL="0" indent="0">
              <a:buNone/>
            </a:pPr>
            <a:endParaRPr lang="en-US"/>
          </a:p>
          <a:p>
            <a:pPr marL="0" indent="0">
              <a:buNone/>
            </a:pPr>
            <a:endParaRPr lang="en-US"/>
          </a:p>
        </p:txBody>
      </p:sp>
    </p:spTree>
    <p:extLst>
      <p:ext uri="{BB962C8B-B14F-4D97-AF65-F5344CB8AC3E}">
        <p14:creationId xmlns:p14="http://schemas.microsoft.com/office/powerpoint/2010/main" val="4576893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Project Outline</a:t>
            </a:r>
          </a:p>
        </p:txBody>
      </p:sp>
      <p:sp>
        <p:nvSpPr>
          <p:cNvPr id="3" name="Content Placeholder 2"/>
          <p:cNvSpPr>
            <a:spLocks noGrp="1"/>
          </p:cNvSpPr>
          <p:nvPr>
            <p:ph idx="1"/>
          </p:nvPr>
        </p:nvSpPr>
        <p:spPr>
          <a:xfrm>
            <a:off x="171450" y="1504950"/>
            <a:ext cx="8343900" cy="5848350"/>
          </a:xfrm>
        </p:spPr>
        <p:txBody>
          <a:bodyPr>
            <a:normAutofit/>
          </a:bodyPr>
          <a:lstStyle/>
          <a:p>
            <a:pPr marL="0" indent="0" fontAlgn="base">
              <a:buNone/>
            </a:pPr>
            <a:r>
              <a:rPr lang="en-US"/>
              <a:t>Select your destination. </a:t>
            </a:r>
          </a:p>
          <a:p>
            <a:pPr marL="800100" lvl="1" indent="-457200" fontAlgn="base">
              <a:buFont typeface="+mj-lt"/>
              <a:buAutoNum type="arabicPeriod"/>
            </a:pPr>
            <a:r>
              <a:rPr lang="en-US" sz="2400"/>
              <a:t>Locate images that enhance the information you want to share. Create a “story/itinerary” about the trip that brings in the points that are outlined above.</a:t>
            </a:r>
          </a:p>
          <a:p>
            <a:pPr marL="800100" lvl="1" indent="-457200" fontAlgn="base">
              <a:buFont typeface="+mj-lt"/>
              <a:buAutoNum type="arabicPeriod"/>
            </a:pPr>
            <a:r>
              <a:rPr lang="en-US" sz="2400"/>
              <a:t>Write the itinerary for your client.  Submit the itinerary and the image possibly in tool like PowerPoint. This will be scored using the presentational writing rubric.  </a:t>
            </a:r>
          </a:p>
          <a:p>
            <a:pPr marL="800100" lvl="1" indent="-457200" fontAlgn="base">
              <a:buFont typeface="+mj-lt"/>
              <a:buAutoNum type="arabicPeriod"/>
            </a:pPr>
            <a:r>
              <a:rPr lang="en-US" sz="2400"/>
              <a:t>Select no more than 5 words per slide. These words should also enhance the image(s), but will also serve as your notes as you present your trip to your client.</a:t>
            </a:r>
          </a:p>
          <a:p>
            <a:pPr marL="800100" lvl="1" indent="-457200" fontAlgn="base">
              <a:buFont typeface="+mj-lt"/>
              <a:buAutoNum type="arabicPeriod"/>
            </a:pPr>
            <a:r>
              <a:rPr lang="en-US" sz="2400"/>
              <a:t>Rehearse your presentation with at least 2 other partners. </a:t>
            </a:r>
          </a:p>
          <a:p>
            <a:pPr marL="800100" lvl="1" indent="-457200" fontAlgn="base">
              <a:buFont typeface="+mj-lt"/>
              <a:buAutoNum type="arabicPeriod"/>
            </a:pPr>
            <a:r>
              <a:rPr lang="en-US" sz="2400"/>
              <a:t>Present in small groups. Ask questions when appropriate as others present. </a:t>
            </a:r>
          </a:p>
          <a:p>
            <a:pPr marL="800100" lvl="1" indent="-457200" fontAlgn="base">
              <a:buFont typeface="+mj-lt"/>
              <a:buAutoNum type="arabicPeriod"/>
            </a:pPr>
            <a:r>
              <a:rPr lang="en-US" sz="2400"/>
              <a:t>Nominate a presenter in your group to share with your class. </a:t>
            </a:r>
          </a:p>
          <a:p>
            <a:pPr marL="0" indent="0" fontAlgn="base">
              <a:buNone/>
            </a:pPr>
            <a:r>
              <a:rPr lang="en-US"/>
              <a:t> </a:t>
            </a:r>
          </a:p>
          <a:p>
            <a:pPr marL="0" indent="0">
              <a:buNone/>
            </a:pPr>
            <a:endParaRPr lang="en-US"/>
          </a:p>
        </p:txBody>
      </p:sp>
    </p:spTree>
    <p:extLst>
      <p:ext uri="{BB962C8B-B14F-4D97-AF65-F5344CB8AC3E}">
        <p14:creationId xmlns:p14="http://schemas.microsoft.com/office/powerpoint/2010/main" val="43934491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Spoken Presentation</a:t>
            </a:r>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3345" y="1300606"/>
            <a:ext cx="8271164" cy="4876357"/>
          </a:xfrm>
        </p:spPr>
      </p:pic>
    </p:spTree>
    <p:extLst>
      <p:ext uri="{BB962C8B-B14F-4D97-AF65-F5344CB8AC3E}">
        <p14:creationId xmlns:p14="http://schemas.microsoft.com/office/powerpoint/2010/main" val="102127524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8650" y="3176"/>
            <a:ext cx="7886700" cy="1325563"/>
          </a:xfrm>
        </p:spPr>
        <p:txBody>
          <a:bodyPr/>
          <a:lstStyle/>
          <a:p>
            <a:r>
              <a:rPr lang="en-US"/>
              <a:t>Written Presentation</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7561" y="1036770"/>
            <a:ext cx="7988877" cy="5389575"/>
          </a:xfrm>
        </p:spPr>
      </p:pic>
    </p:spTree>
    <p:extLst>
      <p:ext uri="{BB962C8B-B14F-4D97-AF65-F5344CB8AC3E}">
        <p14:creationId xmlns:p14="http://schemas.microsoft.com/office/powerpoint/2010/main" val="188376950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Interpersonal Mode</a:t>
            </a:r>
            <a:endParaRPr lang="en-US" dirty="0"/>
          </a:p>
        </p:txBody>
      </p:sp>
      <p:sp>
        <p:nvSpPr>
          <p:cNvPr id="4" name="Footer Placeholder 3"/>
          <p:cNvSpPr>
            <a:spLocks noGrp="1"/>
          </p:cNvSpPr>
          <p:nvPr>
            <p:ph type="ftr" sz="quarter" idx="11"/>
          </p:nvPr>
        </p:nvSpPr>
        <p:spPr/>
        <p:txBody>
          <a:bodyPr/>
          <a:lstStyle/>
          <a:p>
            <a:r>
              <a:rPr lang="en-US" smtClean="0"/>
              <a:t>Laura Terrill</a:t>
            </a:r>
            <a:endParaRPr lang="en-US"/>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rcRect l="-40678" r="-40678"/>
          <a:stretch>
            <a:fillRect/>
          </a:stretch>
        </p:blipFill>
        <p:spPr>
          <a:xfrm>
            <a:off x="3306400" y="2399418"/>
            <a:ext cx="7507220" cy="4139495"/>
          </a:xfrm>
        </p:spPr>
      </p:pic>
      <p:pic>
        <p:nvPicPr>
          <p:cNvPr id="8" name="Picture 7"/>
          <p:cNvPicPr>
            <a:picLocks/>
          </p:cNvPicPr>
          <p:nvPr/>
        </p:nvPicPr>
        <p:blipFill>
          <a:blip r:embed="rId3">
            <a:extLst>
              <a:ext uri="{28A0092B-C50C-407E-A947-70E740481C1C}">
                <a14:useLocalDpi xmlns:a14="http://schemas.microsoft.com/office/drawing/2010/main" val="0"/>
              </a:ext>
            </a:extLst>
          </a:blip>
          <a:stretch>
            <a:fillRect/>
          </a:stretch>
        </p:blipFill>
        <p:spPr>
          <a:xfrm>
            <a:off x="2538966" y="2792132"/>
            <a:ext cx="1956816" cy="1590675"/>
          </a:xfrm>
          <a:prstGeom prst="rect">
            <a:avLst/>
          </a:prstGeom>
        </p:spPr>
      </p:pic>
      <p:pic>
        <p:nvPicPr>
          <p:cNvPr id="9" name="Picture 8"/>
          <p:cNvPicPr>
            <a:picLocks/>
          </p:cNvPicPr>
          <p:nvPr/>
        </p:nvPicPr>
        <p:blipFill>
          <a:blip r:embed="rId4">
            <a:extLst>
              <a:ext uri="{28A0092B-C50C-407E-A947-70E740481C1C}">
                <a14:useLocalDpi xmlns:a14="http://schemas.microsoft.com/office/drawing/2010/main" val="0"/>
              </a:ext>
            </a:extLst>
          </a:blip>
          <a:stretch>
            <a:fillRect/>
          </a:stretch>
        </p:blipFill>
        <p:spPr>
          <a:xfrm>
            <a:off x="441860" y="3737659"/>
            <a:ext cx="1819656" cy="2057400"/>
          </a:xfrm>
          <a:prstGeom prst="rect">
            <a:avLst/>
          </a:prstGeom>
        </p:spPr>
      </p:pic>
      <p:pic>
        <p:nvPicPr>
          <p:cNvPr id="1026" name="Picture 2" descr="http://ts4.mm.bing.net/images/thumbnail.aspx?q=4936133602574715&amp;id=c7bbe95b4037a129fae1237da44ac5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554" y="4593341"/>
            <a:ext cx="169164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ncrypted-tbn0.google.com/images?q=tbn:ANd9GcSIRx7FdDByfe4GopI2CFnMNoc-UZ2_RkodIhm4K8vBXAGepfMV"/>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0590" y="4624387"/>
            <a:ext cx="2057400" cy="191452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16186" y="1458042"/>
            <a:ext cx="8153400" cy="1569660"/>
          </a:xfrm>
          <a:prstGeom prst="rect">
            <a:avLst/>
          </a:prstGeom>
          <a:noFill/>
        </p:spPr>
        <p:txBody>
          <a:bodyPr wrap="square" rtlCol="0">
            <a:spAutoFit/>
          </a:bodyPr>
          <a:lstStyle/>
          <a:p>
            <a:r>
              <a:rPr lang="en-US" sz="2400"/>
              <a:t>Learners interact and negotiate meaning in spoken, signed, or written conversations to share information, reactions, feelings, and opinions. </a:t>
            </a:r>
          </a:p>
          <a:p>
            <a:endParaRPr lang="en-US" sz="2400"/>
          </a:p>
        </p:txBody>
      </p:sp>
    </p:spTree>
    <p:extLst>
      <p:ext uri="{BB962C8B-B14F-4D97-AF65-F5344CB8AC3E}">
        <p14:creationId xmlns:p14="http://schemas.microsoft.com/office/powerpoint/2010/main" val="16266281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1069848"/>
          </a:xfrm>
        </p:spPr>
        <p:txBody>
          <a:bodyPr/>
          <a:lstStyle/>
          <a:p>
            <a:r>
              <a:rPr lang="en-US"/>
              <a:t>Interpersonal Communication….</a:t>
            </a:r>
          </a:p>
        </p:txBody>
      </p:sp>
      <p:graphicFrame>
        <p:nvGraphicFramePr>
          <p:cNvPr id="4" name="Table 3"/>
          <p:cNvGraphicFramePr>
            <a:graphicFrameLocks noGrp="1"/>
          </p:cNvGraphicFramePr>
          <p:nvPr/>
        </p:nvGraphicFramePr>
        <p:xfrm>
          <a:off x="457200" y="1712364"/>
          <a:ext cx="8229600" cy="4668849"/>
        </p:xfrm>
        <a:graphic>
          <a:graphicData uri="http://schemas.openxmlformats.org/drawingml/2006/table">
            <a:tbl>
              <a:tblPr firstRow="1" bandRow="1">
                <a:tableStyleId>{69CF1AB2-1976-4502-BF36-3FF5EA218861}</a:tableStyleId>
              </a:tblPr>
              <a:tblGrid>
                <a:gridCol w="4114800"/>
                <a:gridCol w="4114800"/>
              </a:tblGrid>
              <a:tr h="549122">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461163">
                <a:tc>
                  <a:txBody>
                    <a:bodyPr/>
                    <a:lstStyle/>
                    <a:p>
                      <a:r>
                        <a:rPr lang="en-US" sz="2000"/>
                        <a:t>one-way communication</a:t>
                      </a:r>
                    </a:p>
                  </a:txBody>
                  <a:tcPr anchor="ctr"/>
                </a:tc>
                <a:tc>
                  <a:txBody>
                    <a:bodyPr/>
                    <a:lstStyle/>
                    <a:p>
                      <a:r>
                        <a:rPr lang="en-US" sz="2000"/>
                        <a:t>two-way exchange.</a:t>
                      </a:r>
                    </a:p>
                  </a:txBody>
                  <a:tcPr anchor="ctr"/>
                </a:tc>
              </a:tr>
              <a:tr h="526645">
                <a:tc>
                  <a:txBody>
                    <a:bodyPr/>
                    <a:lstStyle/>
                    <a:p>
                      <a:r>
                        <a:rPr lang="en-US" sz="2000"/>
                        <a:t>memorized (skits, dialogues).</a:t>
                      </a:r>
                    </a:p>
                  </a:txBody>
                  <a:tcPr anchor="ctr"/>
                </a:tc>
                <a:tc>
                  <a:txBody>
                    <a:bodyPr/>
                    <a:lstStyle/>
                    <a:p>
                      <a:r>
                        <a:rPr lang="en-US" sz="2000"/>
                        <a:t>spontaneous and unpredictable. </a:t>
                      </a:r>
                    </a:p>
                  </a:txBody>
                  <a:tcPr anchor="ctr"/>
                </a:tc>
              </a:tr>
              <a:tr h="526645">
                <a:tc>
                  <a:txBody>
                    <a:bodyPr/>
                    <a:lstStyle/>
                    <a:p>
                      <a:r>
                        <a:rPr lang="en-US" sz="2000"/>
                        <a:t>only asking</a:t>
                      </a:r>
                      <a:r>
                        <a:rPr lang="en-US" sz="2000" baseline="0"/>
                        <a:t> all the questions.</a:t>
                      </a:r>
                      <a:endParaRPr lang="en-US" sz="2000"/>
                    </a:p>
                  </a:txBody>
                  <a:tcPr anchor="ctr"/>
                </a:tc>
                <a:tc>
                  <a:txBody>
                    <a:bodyPr/>
                    <a:lstStyle/>
                    <a:p>
                      <a:r>
                        <a:rPr lang="en-US" sz="2000"/>
                        <a:t>helping</a:t>
                      </a:r>
                      <a:r>
                        <a:rPr lang="en-US" sz="2000" baseline="0"/>
                        <a:t> each other. </a:t>
                      </a:r>
                      <a:endParaRPr lang="en-US" sz="2000"/>
                    </a:p>
                  </a:txBody>
                  <a:tcPr anchor="ctr"/>
                </a:tc>
              </a:tr>
              <a:tr h="645583">
                <a:tc>
                  <a:txBody>
                    <a:bodyPr/>
                    <a:lstStyle/>
                    <a:p>
                      <a:r>
                        <a:rPr lang="en-US" sz="2000"/>
                        <a:t>strict</a:t>
                      </a:r>
                      <a:r>
                        <a:rPr lang="en-US" sz="2000" baseline="0"/>
                        <a:t> turn taking. </a:t>
                      </a:r>
                      <a:endParaRPr lang="en-US" sz="2000"/>
                    </a:p>
                  </a:txBody>
                  <a:tcPr anchor="ctr"/>
                </a:tc>
                <a:tc>
                  <a:txBody>
                    <a:bodyPr/>
                    <a:lstStyle/>
                    <a:p>
                      <a:r>
                        <a:rPr lang="en-US" sz="2000"/>
                        <a:t>following up and reacting; maintaining the conversation</a:t>
                      </a:r>
                    </a:p>
                  </a:txBody>
                  <a:tcPr anchor="ctr"/>
                </a:tc>
              </a:tr>
              <a:tr h="645583">
                <a:tc>
                  <a:txBody>
                    <a:bodyPr/>
                    <a:lstStyle/>
                    <a:p>
                      <a:r>
                        <a:rPr lang="en-US" sz="2000"/>
                        <a:t>ignoring your partner; waiting</a:t>
                      </a:r>
                      <a:r>
                        <a:rPr lang="en-US" sz="2000" baseline="0"/>
                        <a:t> to say something. </a:t>
                      </a:r>
                      <a:endParaRPr lang="en-US" sz="2000"/>
                    </a:p>
                  </a:txBody>
                  <a:tcPr anchor="ctr"/>
                </a:tc>
                <a:tc>
                  <a:txBody>
                    <a:bodyPr/>
                    <a:lstStyle/>
                    <a:p>
                      <a:r>
                        <a:rPr lang="en-US" sz="2000"/>
                        <a:t>indicating interest; interactive body language; eye contact. </a:t>
                      </a:r>
                    </a:p>
                  </a:txBody>
                  <a:tcPr anchor="ctr"/>
                </a:tc>
              </a:tr>
              <a:tr h="472156">
                <a:tc>
                  <a:txBody>
                    <a:bodyPr/>
                    <a:lstStyle/>
                    <a:p>
                      <a:r>
                        <a:rPr lang="en-US" sz="2000"/>
                        <a:t>overly concerned about accuracy. </a:t>
                      </a:r>
                    </a:p>
                  </a:txBody>
                  <a:tcPr anchor="ctr"/>
                </a:tc>
                <a:tc>
                  <a:txBody>
                    <a:bodyPr/>
                    <a:lstStyle/>
                    <a:p>
                      <a:r>
                        <a:rPr lang="en-US" sz="2000"/>
                        <a:t>focused on the message. </a:t>
                      </a:r>
                    </a:p>
                  </a:txBody>
                  <a:tcPr anchor="ctr"/>
                </a:tc>
              </a:tr>
              <a:tr h="645583">
                <a:tc>
                  <a:txBody>
                    <a:bodyPr/>
                    <a:lstStyle/>
                    <a:p>
                      <a:r>
                        <a:rPr lang="en-US" sz="2000"/>
                        <a:t>giving up when you don’t understand. </a:t>
                      </a:r>
                    </a:p>
                  </a:txBody>
                  <a:tcPr anchor="ctr"/>
                </a:tc>
                <a:tc>
                  <a:txBody>
                    <a:bodyPr/>
                    <a:lstStyle/>
                    <a:p>
                      <a:r>
                        <a:rPr lang="en-US" sz="2000"/>
                        <a:t>Asking for clarification if communication fails/falters. </a:t>
                      </a:r>
                    </a:p>
                  </a:txBody>
                  <a:tcPr anchor="ctr"/>
                </a:tc>
              </a:tr>
            </a:tbl>
          </a:graphicData>
        </a:graphic>
      </p:graphicFrame>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2723226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Interpersonal Assessment </a:t>
            </a:r>
          </a:p>
        </p:txBody>
      </p:sp>
      <p:sp>
        <p:nvSpPr>
          <p:cNvPr id="3" name="Content Placeholder 2"/>
          <p:cNvSpPr>
            <a:spLocks noGrp="1"/>
          </p:cNvSpPr>
          <p:nvPr>
            <p:ph idx="1"/>
          </p:nvPr>
        </p:nvSpPr>
        <p:spPr>
          <a:xfrm>
            <a:off x="224589" y="1475875"/>
            <a:ext cx="8919411" cy="4877552"/>
          </a:xfrm>
        </p:spPr>
        <p:txBody>
          <a:bodyPr>
            <a:normAutofit/>
          </a:bodyPr>
          <a:lstStyle/>
          <a:p>
            <a:pPr marL="0" indent="0">
              <a:buNone/>
            </a:pPr>
            <a:r>
              <a:rPr lang="en-US"/>
              <a:t>Notes to teacher</a:t>
            </a:r>
          </a:p>
          <a:p>
            <a:pPr marL="0" indent="0">
              <a:buNone/>
            </a:pPr>
            <a:endParaRPr lang="en-US"/>
          </a:p>
          <a:p>
            <a:pPr lvl="0"/>
            <a:r>
              <a:rPr lang="en-US"/>
              <a:t>The assessment is between 2 students who are selected at random.</a:t>
            </a:r>
          </a:p>
          <a:p>
            <a:pPr lvl="0"/>
            <a:r>
              <a:rPr lang="en-US"/>
              <a:t>Students are given up to 2 minutes to show what they can do. </a:t>
            </a:r>
          </a:p>
          <a:p>
            <a:pPr lvl="0"/>
            <a:r>
              <a:rPr lang="en-US"/>
              <a:t>If a prompt requires images, they should be images that have been used throughout the unit and images that reflect the target culture.</a:t>
            </a:r>
          </a:p>
          <a:p>
            <a:pPr lvl="0"/>
            <a:r>
              <a:rPr lang="en-US"/>
              <a:t>Retakes are allowed. The second score counts. There is no need to change the prompt. If images were used, the images would be different.</a:t>
            </a:r>
          </a:p>
        </p:txBody>
      </p:sp>
    </p:spTree>
    <p:extLst>
      <p:ext uri="{BB962C8B-B14F-4D97-AF65-F5344CB8AC3E}">
        <p14:creationId xmlns:p14="http://schemas.microsoft.com/office/powerpoint/2010/main" val="164648270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Interpersonal Prompt</a:t>
            </a:r>
          </a:p>
        </p:txBody>
      </p:sp>
      <p:sp>
        <p:nvSpPr>
          <p:cNvPr id="3" name="Content Placeholder 2"/>
          <p:cNvSpPr>
            <a:spLocks noGrp="1"/>
          </p:cNvSpPr>
          <p:nvPr>
            <p:ph idx="1"/>
          </p:nvPr>
        </p:nvSpPr>
        <p:spPr>
          <a:xfrm>
            <a:off x="385011" y="1427746"/>
            <a:ext cx="8438147" cy="5037221"/>
          </a:xfrm>
        </p:spPr>
        <p:txBody>
          <a:bodyPr>
            <a:normAutofit/>
          </a:bodyPr>
          <a:lstStyle/>
          <a:p>
            <a:pPr marL="0" indent="0">
              <a:buNone/>
            </a:pPr>
            <a:r>
              <a:rPr lang="en-US"/>
              <a:t>You are talking over your vacation plans with a friend. You are both fortunate enough to be headed for destinations where the target language is spoken. Ask and answer questions to find out the details. Identify similarities and differences between your vacations. Be sure to comment on cultural aspects of your vacation. You will select an image at random and should work information about that image into your plans. </a:t>
            </a:r>
          </a:p>
          <a:p>
            <a:pPr marL="342900" lvl="1" indent="0">
              <a:buNone/>
            </a:pPr>
            <a:r>
              <a:rPr lang="en-US" sz="2400"/>
              <a:t>Consider: </a:t>
            </a:r>
          </a:p>
          <a:p>
            <a:pPr lvl="1"/>
            <a:r>
              <a:rPr lang="en-US" sz="2400"/>
              <a:t>Time and place</a:t>
            </a:r>
          </a:p>
          <a:p>
            <a:pPr lvl="1"/>
            <a:r>
              <a:rPr lang="en-US" sz="2400"/>
              <a:t>Activities</a:t>
            </a:r>
          </a:p>
          <a:p>
            <a:pPr lvl="1"/>
            <a:r>
              <a:rPr lang="en-US" sz="2400"/>
              <a:t>Similarities and differences</a:t>
            </a:r>
          </a:p>
          <a:p>
            <a:pPr lvl="1"/>
            <a:r>
              <a:rPr lang="en-US" sz="2400"/>
              <a:t>Cultural Activities</a:t>
            </a:r>
          </a:p>
        </p:txBody>
      </p:sp>
    </p:spTree>
    <p:extLst>
      <p:ext uri="{BB962C8B-B14F-4D97-AF65-F5344CB8AC3E}">
        <p14:creationId xmlns:p14="http://schemas.microsoft.com/office/powerpoint/2010/main" val="21080145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D57F1E4F-1CFF-5643-939E-02111984F565}" type="slidenum">
              <a:rPr lang="en-US" smtClean="0"/>
              <a:t>7</a:t>
            </a:fld>
            <a:endParaRPr lang="en-US" dirty="0"/>
          </a:p>
        </p:txBody>
      </p:sp>
      <p:pic>
        <p:nvPicPr>
          <p:cNvPr id="4" name="Picture 3"/>
          <p:cNvPicPr>
            <a:picLocks noChangeAspect="1"/>
          </p:cNvPicPr>
          <p:nvPr/>
        </p:nvPicPr>
        <p:blipFill>
          <a:blip r:embed="rId3"/>
          <a:stretch>
            <a:fillRect/>
          </a:stretch>
        </p:blipFill>
        <p:spPr>
          <a:xfrm>
            <a:off x="1954104" y="517489"/>
            <a:ext cx="4784088" cy="2310581"/>
          </a:xfrm>
          <a:prstGeom prst="rect">
            <a:avLst/>
          </a:prstGeom>
        </p:spPr>
      </p:pic>
      <p:grpSp>
        <p:nvGrpSpPr>
          <p:cNvPr id="7" name="Group 6"/>
          <p:cNvGrpSpPr/>
          <p:nvPr/>
        </p:nvGrpSpPr>
        <p:grpSpPr>
          <a:xfrm>
            <a:off x="395749" y="3285613"/>
            <a:ext cx="8303920" cy="2781300"/>
            <a:chOff x="395749" y="3285613"/>
            <a:chExt cx="8303920" cy="278130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749" y="3285613"/>
              <a:ext cx="3810000" cy="27813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6431" y="3285613"/>
              <a:ext cx="4153238" cy="2755795"/>
            </a:xfrm>
            <a:prstGeom prst="rect">
              <a:avLst/>
            </a:prstGeom>
          </p:spPr>
        </p:pic>
      </p:grpSp>
    </p:spTree>
    <p:extLst>
      <p:ext uri="{BB962C8B-B14F-4D97-AF65-F5344CB8AC3E}">
        <p14:creationId xmlns:p14="http://schemas.microsoft.com/office/powerpoint/2010/main" val="1889258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ohallot-houssier-023.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4307" y="4404727"/>
            <a:ext cx="3292347" cy="2194560"/>
          </a:xfrm>
          <a:prstGeom prst="rect">
            <a:avLst/>
          </a:prstGeom>
          <a:noFill/>
          <a:ln>
            <a:noFill/>
          </a:ln>
        </p:spPr>
      </p:pic>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3256" y="1146209"/>
            <a:ext cx="3054447" cy="2286000"/>
          </a:xfrm>
          <a:prstGeom prst="rect">
            <a:avLst/>
          </a:prstGeom>
          <a:noFill/>
          <a:ln>
            <a:noFill/>
          </a:ln>
        </p:spPr>
      </p:pic>
      <p:pic>
        <p:nvPicPr>
          <p:cNvPr id="7" name="Picture 6" descr="Unknown.jpe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13911" y="2688448"/>
            <a:ext cx="2665651" cy="2011680"/>
          </a:xfrm>
          <a:prstGeom prst="rect">
            <a:avLst/>
          </a:prstGeom>
          <a:noFill/>
          <a:ln>
            <a:noFill/>
          </a:ln>
        </p:spPr>
      </p:pic>
      <p:pic>
        <p:nvPicPr>
          <p:cNvPr id="9" name="Picture 8" descr="images-2.jpeg"/>
          <p:cNvPicPr/>
          <p:nvPr/>
        </p:nvPicPr>
        <p:blipFill>
          <a:blip r:embed="rId5">
            <a:extLst>
              <a:ext uri="{28A0092B-C50C-407E-A947-70E740481C1C}">
                <a14:useLocalDpi xmlns:a14="http://schemas.microsoft.com/office/drawing/2010/main" val="0"/>
              </a:ext>
            </a:extLst>
          </a:blip>
          <a:srcRect/>
          <a:stretch>
            <a:fillRect/>
          </a:stretch>
        </p:blipFill>
        <p:spPr bwMode="auto">
          <a:xfrm>
            <a:off x="5613734" y="368969"/>
            <a:ext cx="3286509" cy="2091974"/>
          </a:xfrm>
          <a:prstGeom prst="rect">
            <a:avLst/>
          </a:prstGeom>
          <a:noFill/>
          <a:ln>
            <a:noFill/>
          </a:ln>
        </p:spPr>
      </p:pic>
      <p:pic>
        <p:nvPicPr>
          <p:cNvPr id="10" name="Picture 9" descr="images-3.jpeg"/>
          <p:cNvPicPr/>
          <p:nvPr/>
        </p:nvPicPr>
        <p:blipFill>
          <a:blip r:embed="rId6">
            <a:extLst>
              <a:ext uri="{28A0092B-C50C-407E-A947-70E740481C1C}">
                <a14:useLocalDpi xmlns:a14="http://schemas.microsoft.com/office/drawing/2010/main" val="0"/>
              </a:ext>
            </a:extLst>
          </a:blip>
          <a:srcRect/>
          <a:stretch>
            <a:fillRect/>
          </a:stretch>
        </p:blipFill>
        <p:spPr bwMode="auto">
          <a:xfrm>
            <a:off x="5613734" y="3931903"/>
            <a:ext cx="3160814" cy="2260350"/>
          </a:xfrm>
          <a:prstGeom prst="rect">
            <a:avLst/>
          </a:prstGeom>
          <a:noFill/>
          <a:ln>
            <a:noFill/>
          </a:ln>
        </p:spPr>
      </p:pic>
      <p:pic>
        <p:nvPicPr>
          <p:cNvPr id="5" name="Picture 4" descr="Unknown-2.jpe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431388" y="173691"/>
            <a:ext cx="2798232" cy="1920240"/>
          </a:xfrm>
          <a:prstGeom prst="rect">
            <a:avLst/>
          </a:prstGeom>
          <a:noFill/>
          <a:ln>
            <a:noFill/>
          </a:ln>
        </p:spPr>
      </p:pic>
    </p:spTree>
    <p:extLst>
      <p:ext uri="{BB962C8B-B14F-4D97-AF65-F5344CB8AC3E}">
        <p14:creationId xmlns:p14="http://schemas.microsoft.com/office/powerpoint/2010/main" val="21504792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88900"/>
            <a:ext cx="8153400" cy="990600"/>
          </a:xfrm>
        </p:spPr>
        <p:txBody>
          <a:bodyPr anchor="t">
            <a:normAutofit/>
          </a:bodyPr>
          <a:lstStyle/>
          <a:p>
            <a:pPr algn="ctr"/>
            <a:r>
              <a:rPr lang="en-US" sz="3600" dirty="0"/>
              <a:t>Interpersonal Rubric</a:t>
            </a:r>
          </a:p>
        </p:txBody>
      </p:sp>
      <p:graphicFrame>
        <p:nvGraphicFramePr>
          <p:cNvPr id="5" name="Content Placeholder 4"/>
          <p:cNvGraphicFramePr>
            <a:graphicFrameLocks noGrp="1"/>
          </p:cNvGraphicFramePr>
          <p:nvPr>
            <p:ph idx="1"/>
          </p:nvPr>
        </p:nvGraphicFramePr>
        <p:xfrm>
          <a:off x="63500" y="571500"/>
          <a:ext cx="8978900" cy="6220968"/>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dirty="0"/>
                    </a:p>
                  </a:txBody>
                  <a:tcPr/>
                </a:tc>
                <a:tc>
                  <a:txBody>
                    <a:bodyPr/>
                    <a:lstStyle/>
                    <a:p>
                      <a:pPr algn="ctr"/>
                      <a:r>
                        <a:rPr lang="en-US" sz="1600" dirty="0"/>
                        <a:t>Strong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well am I understood?</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am easily understood. My errors in speaking are minor and do not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understood most of the time. I may need to repeat or reword occasionally. My errors in speaking do not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difficult to understand at times. I may ask for help expressing ideas. Some errors may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extremely difficult to understand. I repeat frequently. My errors interfere with communication.</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involved am I in the conversation?</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ask a variety of relevant questions to keep the conversation going. I respond to questions and/or add follow-up comments. I encourage others to participate.</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relevant questions to keep the conversation going. I respond to questions and/or make a follow-up comment. I am an equal participant in conversation.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a few relevant questions. I give simple or minimal answers to questions.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random questions that may or may not be on topic. My participation is  minimal.</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easily do I deliver my thoughts?</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My conversation flows with few pauses.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pause but my hesitations seem natural. I complete my thoughts.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hesitate often and pauses are awkward. I have few or no incomplete thoughts.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My speech is slow and halting; long pauses may occur.  I struggle to complete or do not complete thoughts.</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do I demonstrate that I can correctly use the new vocabulary from the unit?</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successfully use many new words and personal vocabulary related to the unit. I elaborate to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successfully use new words related to the unit to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successfully use a few of the new words related to the unit to partially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rely on simple and very familiar vocabulary to partially complete the task.</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What cultural knowledge and understandings do I share?</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add relevant information about the target culture. I use cultural gestures and/or expressions appropriately.</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refer to relevant information about the target culture. I may use cultural gestures and/or expressions appropriately.</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make limited or no references to the target culture. I may use a cultural gesture or expression.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respond only from the personal point of view or my own perspective.</a:t>
                      </a:r>
                    </a:p>
                  </a:txBody>
                  <a:tcPr marL="68580" marR="68580" marT="0" marB="0"/>
                </a:tc>
              </a:tr>
            </a:tbl>
          </a:graphicData>
        </a:graphic>
      </p:graphicFrame>
      <p:sp>
        <p:nvSpPr>
          <p:cNvPr id="3" name="Footer Placeholder 2"/>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9549757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Box 2"/>
          <p:cNvSpPr txBox="1">
            <a:spLocks noChangeArrowheads="1"/>
          </p:cNvSpPr>
          <p:nvPr/>
        </p:nvSpPr>
        <p:spPr bwMode="auto">
          <a:xfrm>
            <a:off x="3590925" y="5269706"/>
            <a:ext cx="5118100" cy="738188"/>
          </a:xfrm>
          <a:prstGeom prst="rect">
            <a:avLst/>
          </a:prstGeom>
          <a:noFill/>
          <a:ln w="9525">
            <a:noFill/>
            <a:miter lim="800000"/>
            <a:headEnd/>
            <a:tailEnd/>
          </a:ln>
        </p:spPr>
        <p:txBody>
          <a:bodyPr wrap="none">
            <a:prstTxWarp prst="textNoShape">
              <a:avLst/>
            </a:prstTxWarp>
            <a:spAutoFit/>
          </a:bodyPr>
          <a:lstStyle/>
          <a:p>
            <a:endParaRPr lang="en-US" sz="1400">
              <a:latin typeface="Cambria" pitchFamily="-65" charset="0"/>
              <a:ea typeface="Cambria" pitchFamily="-65" charset="0"/>
              <a:cs typeface="Cambria" pitchFamily="-65" charset="0"/>
            </a:endParaRPr>
          </a:p>
          <a:p>
            <a:r>
              <a:rPr lang="en-US" sz="1400">
                <a:latin typeface="Cambria" pitchFamily="-65" charset="0"/>
                <a:ea typeface="Cambria" pitchFamily="-65" charset="0"/>
                <a:cs typeface="Cambria" pitchFamily="-65" charset="0"/>
                <a:hlinkClick r:id="rId2"/>
              </a:rPr>
              <a:t>http://www.flickr.com/photos/dilaudid/4954719152/sizes/m/</a:t>
            </a:r>
            <a:endParaRPr lang="en-US" sz="1400">
              <a:latin typeface="Cambria" pitchFamily="-65" charset="0"/>
              <a:ea typeface="Cambria" pitchFamily="-65" charset="0"/>
              <a:cs typeface="Cambria" pitchFamily="-65" charset="0"/>
            </a:endParaRPr>
          </a:p>
          <a:p>
            <a:r>
              <a:rPr lang="en-US" sz="1400">
                <a:latin typeface="Cambria" pitchFamily="-65" charset="0"/>
                <a:ea typeface="Cambria" pitchFamily="-65" charset="0"/>
                <a:cs typeface="Cambria" pitchFamily="-65" charset="0"/>
              </a:rPr>
              <a:t>Markus Koljonen – website: http://blackswan.carbonmade.com </a:t>
            </a:r>
          </a:p>
        </p:txBody>
      </p:sp>
      <p:pic>
        <p:nvPicPr>
          <p:cNvPr id="52227" name="Picture 3" descr="4954719152_e06d1ffdb2.jpg"/>
          <p:cNvPicPr>
            <a:picLocks noChangeAspect="1"/>
          </p:cNvPicPr>
          <p:nvPr/>
        </p:nvPicPr>
        <p:blipFill>
          <a:blip r:embed="rId3"/>
          <a:srcRect/>
          <a:stretch>
            <a:fillRect/>
          </a:stretch>
        </p:blipFill>
        <p:spPr bwMode="auto">
          <a:xfrm>
            <a:off x="620713" y="1295400"/>
            <a:ext cx="4333875" cy="4333875"/>
          </a:xfrm>
          <a:prstGeom prst="rect">
            <a:avLst/>
          </a:prstGeom>
          <a:noFill/>
          <a:ln w="9525">
            <a:noFill/>
            <a:miter lim="800000"/>
            <a:headEnd/>
            <a:tailEnd/>
          </a:ln>
        </p:spPr>
      </p:pic>
      <p:sp>
        <p:nvSpPr>
          <p:cNvPr id="52228" name="TextBox 4"/>
          <p:cNvSpPr txBox="1">
            <a:spLocks noChangeArrowheads="1"/>
          </p:cNvSpPr>
          <p:nvPr/>
        </p:nvSpPr>
        <p:spPr bwMode="auto">
          <a:xfrm>
            <a:off x="5562600" y="1905000"/>
            <a:ext cx="3146425" cy="3046988"/>
          </a:xfrm>
          <a:prstGeom prst="rect">
            <a:avLst/>
          </a:prstGeom>
          <a:noFill/>
          <a:ln w="9525">
            <a:noFill/>
            <a:miter lim="800000"/>
            <a:headEnd/>
            <a:tailEnd/>
          </a:ln>
        </p:spPr>
        <p:txBody>
          <a:bodyPr>
            <a:prstTxWarp prst="textNoShape">
              <a:avLst/>
            </a:prstTxWarp>
            <a:spAutoFit/>
          </a:bodyPr>
          <a:lstStyle/>
          <a:p>
            <a:pPr algn="ctr"/>
            <a:r>
              <a:rPr lang="en-US" sz="3200">
                <a:latin typeface="Cambria" pitchFamily="-65" charset="0"/>
                <a:ea typeface="Cambria" pitchFamily="-65" charset="0"/>
                <a:cs typeface="Cambria" pitchFamily="-65" charset="0"/>
              </a:rPr>
              <a:t>What percentage of your grade is allocated </a:t>
            </a:r>
          </a:p>
          <a:p>
            <a:pPr algn="ctr"/>
            <a:r>
              <a:rPr lang="en-US" sz="3200">
                <a:latin typeface="Cambria" pitchFamily="-65" charset="0"/>
                <a:ea typeface="Cambria" pitchFamily="-65" charset="0"/>
                <a:cs typeface="Cambria" pitchFamily="-65" charset="0"/>
              </a:rPr>
              <a:t>to interpersonal (unrehearsed) communication?  </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72</a:t>
            </a:fld>
            <a:endParaRPr lang="en-US"/>
          </a:p>
        </p:txBody>
      </p:sp>
      <p:sp>
        <p:nvSpPr>
          <p:cNvPr id="6" name="Footer Placeholder 5"/>
          <p:cNvSpPr>
            <a:spLocks noGrp="1"/>
          </p:cNvSpPr>
          <p:nvPr>
            <p:ph type="ftr" sz="quarter" idx="11"/>
          </p:nvPr>
        </p:nvSpPr>
        <p:spPr/>
        <p:txBody>
          <a:bodyPr/>
          <a:lstStyle/>
          <a:p>
            <a:r>
              <a:rPr lang="en-US"/>
              <a:t>Laura Terrill, Crystal Lake 2015</a:t>
            </a:r>
          </a:p>
        </p:txBody>
      </p:sp>
    </p:spTree>
    <p:extLst>
      <p:ext uri="{BB962C8B-B14F-4D97-AF65-F5344CB8AC3E}">
        <p14:creationId xmlns:p14="http://schemas.microsoft.com/office/powerpoint/2010/main" val="85744190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a:xfrm>
            <a:off x="606425" y="631924"/>
            <a:ext cx="7886700" cy="1325563"/>
          </a:xfrm>
        </p:spPr>
        <p:txBody>
          <a:bodyPr/>
          <a:lstStyle/>
          <a:p>
            <a:pPr eaLnBrk="1" hangingPunct="1"/>
            <a:r>
              <a:rPr lang="en-US">
                <a:solidFill>
                  <a:schemeClr val="tx1"/>
                </a:solidFill>
              </a:rPr>
              <a:t>Assessment vs. Evaluation</a:t>
            </a:r>
          </a:p>
        </p:txBody>
      </p:sp>
      <p:sp>
        <p:nvSpPr>
          <p:cNvPr id="257027" name="Text Box 3"/>
          <p:cNvSpPr txBox="1">
            <a:spLocks noChangeArrowheads="1"/>
          </p:cNvSpPr>
          <p:nvPr/>
        </p:nvSpPr>
        <p:spPr bwMode="auto">
          <a:xfrm>
            <a:off x="2165350" y="5364163"/>
            <a:ext cx="4486869" cy="584775"/>
          </a:xfrm>
          <a:prstGeom prst="rect">
            <a:avLst/>
          </a:prstGeom>
          <a:noFill/>
          <a:ln w="9525">
            <a:noFill/>
            <a:miter lim="800000"/>
            <a:headEnd/>
            <a:tailEnd/>
          </a:ln>
        </p:spPr>
        <p:txBody>
          <a:bodyPr wrap="none">
            <a:prstTxWarp prst="textNoShape">
              <a:avLst/>
            </a:prstTxWarp>
            <a:spAutoFit/>
          </a:bodyPr>
          <a:lstStyle/>
          <a:p>
            <a:r>
              <a:rPr lang="en-US" sz="3200"/>
              <a:t>Formative vs. Summative</a:t>
            </a:r>
          </a:p>
        </p:txBody>
      </p:sp>
      <p:pic>
        <p:nvPicPr>
          <p:cNvPr id="257029" name="Picture 5" descr="tn_Student Testing by Bobby Deal"/>
          <p:cNvPicPr>
            <a:picLocks noChangeAspect="1" noChangeArrowheads="1"/>
          </p:cNvPicPr>
          <p:nvPr/>
        </p:nvPicPr>
        <p:blipFill>
          <a:blip r:embed="rId3"/>
          <a:srcRect/>
          <a:stretch>
            <a:fillRect/>
          </a:stretch>
        </p:blipFill>
        <p:spPr bwMode="auto">
          <a:xfrm>
            <a:off x="591609" y="2302941"/>
            <a:ext cx="3565103" cy="2679192"/>
          </a:xfrm>
          <a:prstGeom prst="rect">
            <a:avLst/>
          </a:prstGeom>
          <a:noFill/>
          <a:ln w="9525">
            <a:noFill/>
            <a:miter lim="800000"/>
            <a:headEnd/>
            <a:tailEnd/>
          </a:ln>
        </p:spPr>
      </p:pic>
      <p:pic>
        <p:nvPicPr>
          <p:cNvPr id="6" name="Picture 5" descr="kid-taking-a-test2.jpg"/>
          <p:cNvPicPr>
            <a:picLocks noChangeAspect="1"/>
          </p:cNvPicPr>
          <p:nvPr/>
        </p:nvPicPr>
        <p:blipFill>
          <a:blip r:embed="rId4"/>
          <a:stretch>
            <a:fillRect/>
          </a:stretch>
        </p:blipFill>
        <p:spPr>
          <a:xfrm>
            <a:off x="4792134" y="2302941"/>
            <a:ext cx="3621024" cy="2715768"/>
          </a:xfrm>
          <a:prstGeom prst="rect">
            <a:avLst/>
          </a:prstGeom>
        </p:spPr>
      </p:pic>
    </p:spTree>
    <p:extLst>
      <p:ext uri="{BB962C8B-B14F-4D97-AF65-F5344CB8AC3E}">
        <p14:creationId xmlns:p14="http://schemas.microsoft.com/office/powerpoint/2010/main" val="141089319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28650" y="-50508"/>
            <a:ext cx="7886700" cy="1325563"/>
          </a:xfrm>
        </p:spPr>
        <p:txBody>
          <a:bodyPr/>
          <a:lstStyle/>
          <a:p>
            <a:r>
              <a:rPr lang="en-US"/>
              <a:t>Possible Gradebook Categories</a:t>
            </a:r>
          </a:p>
        </p:txBody>
      </p:sp>
      <p:sp>
        <p:nvSpPr>
          <p:cNvPr id="4" name="Footer Placeholder 3"/>
          <p:cNvSpPr>
            <a:spLocks noGrp="1"/>
          </p:cNvSpPr>
          <p:nvPr>
            <p:ph type="ftr" sz="quarter" idx="11"/>
          </p:nvPr>
        </p:nvSpPr>
        <p:spPr/>
        <p:txBody>
          <a:bodyPr/>
          <a:lstStyle/>
          <a:p>
            <a:r>
              <a:rPr lang="en-US" dirty="0"/>
              <a:t>Laura Terrill</a:t>
            </a:r>
          </a:p>
        </p:txBody>
      </p:sp>
      <p:graphicFrame>
        <p:nvGraphicFramePr>
          <p:cNvPr id="5" name="Content Placeholder 4"/>
          <p:cNvGraphicFramePr>
            <a:graphicFrameLocks noGrp="1"/>
          </p:cNvGraphicFramePr>
          <p:nvPr>
            <p:ph idx="4294967295"/>
            <p:extLst/>
          </p:nvPr>
        </p:nvGraphicFramePr>
        <p:xfrm>
          <a:off x="201879" y="1009650"/>
          <a:ext cx="8692739" cy="5598519"/>
        </p:xfrm>
        <a:graphic>
          <a:graphicData uri="http://schemas.openxmlformats.org/drawingml/2006/table">
            <a:tbl>
              <a:tblPr firstRow="1" bandRow="1">
                <a:tableStyleId>{5C22544A-7EE6-4342-B048-85BDC9FD1C3A}</a:tableStyleId>
              </a:tblPr>
              <a:tblGrid>
                <a:gridCol w="736270"/>
                <a:gridCol w="1615044"/>
                <a:gridCol w="6341425"/>
              </a:tblGrid>
              <a:tr h="391885">
                <a:tc>
                  <a:txBody>
                    <a:bodyPr/>
                    <a:lstStyle/>
                    <a:p>
                      <a:pPr marL="0" marR="0" algn="ctr">
                        <a:spcBef>
                          <a:spcPts val="0"/>
                        </a:spcBef>
                        <a:spcAft>
                          <a:spcPts val="0"/>
                        </a:spcAft>
                      </a:pPr>
                      <a:r>
                        <a:rPr lang="en-US" sz="1800" b="1">
                          <a:effectLst/>
                          <a:latin typeface="Cambria" charset="0"/>
                          <a:ea typeface="Cambria" charset="0"/>
                          <a:cs typeface="Times New Roman" charset="0"/>
                        </a:rPr>
                        <a:t>%</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pPr>
                      <a:r>
                        <a:rPr lang="en-US" sz="1800" b="1">
                          <a:effectLst/>
                          <a:latin typeface="Cambria" charset="0"/>
                          <a:ea typeface="Cambria" charset="0"/>
                          <a:cs typeface="Times New Roman" charset="0"/>
                        </a:rPr>
                        <a:t>Category</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pPr>
                      <a:r>
                        <a:rPr lang="en-US" sz="1800" b="1">
                          <a:effectLst/>
                          <a:latin typeface="Cambria" charset="0"/>
                          <a:ea typeface="Cambria" charset="0"/>
                          <a:cs typeface="Times New Roman" charset="0"/>
                        </a:rPr>
                        <a:t>What it measures.</a:t>
                      </a:r>
                      <a:endParaRPr lang="en-US" sz="1800">
                        <a:effectLst/>
                        <a:latin typeface="Cambria" charset="0"/>
                        <a:ea typeface="Cambria" charset="0"/>
                        <a:cs typeface="Times New Roman" charset="0"/>
                      </a:endParaRPr>
                    </a:p>
                  </a:txBody>
                  <a:tcPr marL="68580" marR="68580" marT="0" marB="0" anchor="ctr"/>
                </a:tc>
              </a:tr>
              <a:tr h="1192774">
                <a:tc>
                  <a:txBody>
                    <a:bodyPr/>
                    <a:lstStyle/>
                    <a:p>
                      <a:pPr marL="0" marR="0" algn="ctr">
                        <a:spcBef>
                          <a:spcPts val="0"/>
                        </a:spcBef>
                        <a:spcAft>
                          <a:spcPts val="0"/>
                        </a:spcAft>
                      </a:pPr>
                      <a:r>
                        <a:rPr lang="en-US" sz="1800">
                          <a:effectLst/>
                          <a:latin typeface="Cambria" charset="0"/>
                          <a:ea typeface="Cambria" charset="0"/>
                          <a:cs typeface="Times New Roman" charset="0"/>
                        </a:rPr>
                        <a:t>10%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Learning Practice</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Grades in this category reflect the preparation work that you will do to be ready to use the language in real world ways.  Homework, participation, in-class work, discrete point vocabulary and grammar quizzes count in this category.</a:t>
                      </a:r>
                    </a:p>
                  </a:txBody>
                  <a:tcPr marL="68580" marR="68580" marT="0" marB="0"/>
                </a:tc>
              </a:tr>
              <a:tr h="1436914">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Interpersonal</a:t>
                      </a:r>
                    </a:p>
                    <a:p>
                      <a:pPr marL="0" marR="0">
                        <a:spcBef>
                          <a:spcPts val="0"/>
                        </a:spcBef>
                        <a:spcAft>
                          <a:spcPts val="0"/>
                        </a:spcAft>
                      </a:pPr>
                      <a:r>
                        <a:rPr lang="en-US" sz="1800" i="1">
                          <a:effectLst/>
                          <a:latin typeface="Cambria" charset="0"/>
                          <a:ea typeface="Cambria" charset="0"/>
                          <a:cs typeface="Times New Roman" charset="0"/>
                        </a:rPr>
                        <a:t>(Speaking)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interpersonal mode of communication measures how well you speak the language and is the mode that prepares you to speak the language. You speak or write to exchange information in natural ways and you do not have a chance to script or memorize conversations or dialogues.  </a:t>
                      </a:r>
                    </a:p>
                  </a:txBody>
                  <a:tcPr marL="68580" marR="68580" marT="0" marB="0"/>
                </a:tc>
              </a:tr>
              <a:tr h="1140032">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Interpretive</a:t>
                      </a:r>
                    </a:p>
                    <a:p>
                      <a:pPr marL="0" marR="0">
                        <a:spcBef>
                          <a:spcPts val="0"/>
                        </a:spcBef>
                        <a:spcAft>
                          <a:spcPts val="0"/>
                        </a:spcAft>
                      </a:pPr>
                      <a:r>
                        <a:rPr lang="en-US" sz="1800" i="1">
                          <a:effectLst/>
                          <a:latin typeface="Cambria" charset="0"/>
                          <a:ea typeface="Cambria" charset="0"/>
                          <a:cs typeface="Times New Roman" charset="0"/>
                        </a:rPr>
                        <a:t>(Reading and Listening)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interpretive mode of communication measures how well you understand spoken or written authentic texts. There is no opportunity to interact with others so you must be able to understand the spoken or written text on your own. </a:t>
                      </a:r>
                    </a:p>
                  </a:txBody>
                  <a:tcPr marL="68580" marR="68580" marT="0" marB="0"/>
                </a:tc>
              </a:tr>
              <a:tr h="1436914">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Presentational</a:t>
                      </a:r>
                    </a:p>
                    <a:p>
                      <a:pPr marL="0" marR="0">
                        <a:spcBef>
                          <a:spcPts val="0"/>
                        </a:spcBef>
                        <a:spcAft>
                          <a:spcPts val="0"/>
                        </a:spcAft>
                      </a:pPr>
                      <a:r>
                        <a:rPr lang="en-US" sz="1800" i="1">
                          <a:effectLst/>
                          <a:latin typeface="Cambria" charset="0"/>
                          <a:ea typeface="Cambria" charset="0"/>
                          <a:cs typeface="Times New Roman" charset="0"/>
                        </a:rPr>
                        <a:t>(Speaking or Writing)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presentational mode of communication allows you to think about what you will say or write. When writing, you may have time to draft and revise before producing a final product. When speaking, you may be able to rehearse and/or to record multiple times until you are satisfied with the final product. </a:t>
                      </a:r>
                    </a:p>
                  </a:txBody>
                  <a:tcPr marL="68580" marR="68580" marT="0" marB="0"/>
                </a:tc>
              </a:tr>
            </a:tbl>
          </a:graphicData>
        </a:graphic>
      </p:graphicFrame>
    </p:spTree>
    <p:extLst>
      <p:ext uri="{BB962C8B-B14F-4D97-AF65-F5344CB8AC3E}">
        <p14:creationId xmlns:p14="http://schemas.microsoft.com/office/powerpoint/2010/main" val="196166051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387458"/>
            <a:ext cx="9018797" cy="5889356"/>
          </a:xfrm>
        </p:spPr>
      </p:pic>
      <p:sp>
        <p:nvSpPr>
          <p:cNvPr id="2" name="Footer Placeholder 1"/>
          <p:cNvSpPr>
            <a:spLocks noGrp="1"/>
          </p:cNvSpPr>
          <p:nvPr>
            <p:ph type="ftr" sz="quarter" idx="11"/>
          </p:nvPr>
        </p:nvSpPr>
        <p:spPr/>
        <p:txBody>
          <a:bodyPr/>
          <a:lstStyle/>
          <a:p>
            <a:r>
              <a:rPr lang="en-US" dirty="0"/>
              <a:t>Laura Terrill</a:t>
            </a:r>
          </a:p>
        </p:txBody>
      </p:sp>
      <p:sp>
        <p:nvSpPr>
          <p:cNvPr id="3" name="Slide Number Placeholder 2"/>
          <p:cNvSpPr>
            <a:spLocks noGrp="1"/>
          </p:cNvSpPr>
          <p:nvPr>
            <p:ph type="sldNum" sz="quarter" idx="12"/>
          </p:nvPr>
        </p:nvSpPr>
        <p:spPr/>
        <p:txBody>
          <a:bodyPr/>
          <a:lstStyle/>
          <a:p>
            <a:fld id="{6D22F896-40B5-4ADD-8801-0D06FADFA095}" type="slidenum">
              <a:rPr lang="en-US" dirty="0"/>
              <a:t>75</a:t>
            </a:fld>
            <a:endParaRPr lang="en-US" dirty="0"/>
          </a:p>
        </p:txBody>
      </p:sp>
    </p:spTree>
    <p:extLst>
      <p:ext uri="{BB962C8B-B14F-4D97-AF65-F5344CB8AC3E}">
        <p14:creationId xmlns:p14="http://schemas.microsoft.com/office/powerpoint/2010/main" val="145931005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06175"/>
            <a:ext cx="7886700" cy="822538"/>
          </a:xfrm>
          <a:solidFill>
            <a:schemeClr val="accent1"/>
          </a:solidFill>
        </p:spPr>
        <p:txBody>
          <a:bodyPr>
            <a:normAutofit/>
          </a:bodyPr>
          <a:lstStyle/>
          <a:p>
            <a:r>
              <a:rPr lang="en-US" dirty="0" smtClean="0">
                <a:solidFill>
                  <a:schemeClr val="tx1"/>
                </a:solidFill>
              </a:rPr>
              <a:t>Overview:  Level 1</a:t>
            </a:r>
            <a:endParaRPr lang="en-US" dirty="0">
              <a:solidFill>
                <a:schemeClr val="tx1"/>
              </a:solidFill>
            </a:endParaRPr>
          </a:p>
        </p:txBody>
      </p:sp>
      <p:graphicFrame>
        <p:nvGraphicFramePr>
          <p:cNvPr id="8" name="Content Placeholder 7"/>
          <p:cNvGraphicFramePr>
            <a:graphicFrameLocks noGrp="1"/>
          </p:cNvGraphicFramePr>
          <p:nvPr>
            <p:ph idx="1"/>
            <p:extLst/>
          </p:nvPr>
        </p:nvGraphicFramePr>
        <p:xfrm>
          <a:off x="171448" y="1761195"/>
          <a:ext cx="8801107" cy="4645086"/>
        </p:xfrm>
        <a:graphic>
          <a:graphicData uri="http://schemas.openxmlformats.org/drawingml/2006/table">
            <a:tbl>
              <a:tblPr firstRow="1" bandRow="1">
                <a:tableStyleId>{5C22544A-7EE6-4342-B048-85BDC9FD1C3A}</a:tableStyleId>
              </a:tblPr>
              <a:tblGrid>
                <a:gridCol w="2100265"/>
                <a:gridCol w="1116807"/>
                <a:gridCol w="1116807"/>
                <a:gridCol w="1116807"/>
                <a:gridCol w="1116807"/>
                <a:gridCol w="1116807"/>
                <a:gridCol w="1116807"/>
              </a:tblGrid>
              <a:tr h="927342">
                <a:tc>
                  <a:txBody>
                    <a:bodyPr/>
                    <a:lstStyle/>
                    <a:p>
                      <a:pPr algn="ctr"/>
                      <a:r>
                        <a:rPr lang="en-US" sz="1600" dirty="0">
                          <a:solidFill>
                            <a:schemeClr val="tx1"/>
                          </a:solidFill>
                        </a:rPr>
                        <a:t>Key Functions</a:t>
                      </a:r>
                    </a:p>
                  </a:txBody>
                  <a:tcPr marL="65738" marR="65738" marT="34290" marB="34290" anchor="ctr"/>
                </a:tc>
                <a:tc>
                  <a:txBody>
                    <a:bodyPr/>
                    <a:lstStyle/>
                    <a:p>
                      <a:pPr algn="ctr"/>
                      <a:r>
                        <a:rPr lang="en-US" sz="1600" dirty="0" smtClean="0">
                          <a:solidFill>
                            <a:schemeClr val="tx1"/>
                          </a:solidFill>
                        </a:rPr>
                        <a:t>Global Citizenship</a:t>
                      </a:r>
                      <a:endParaRPr lang="en-US" sz="1600" dirty="0">
                        <a:solidFill>
                          <a:schemeClr val="tx1"/>
                        </a:solidFill>
                      </a:endParaRPr>
                    </a:p>
                  </a:txBody>
                  <a:tcPr marL="65738" marR="65738" marT="34290" marB="34290" anchor="ctr"/>
                </a:tc>
                <a:tc>
                  <a:txBody>
                    <a:bodyPr/>
                    <a:lstStyle/>
                    <a:p>
                      <a:pPr algn="ctr"/>
                      <a:r>
                        <a:rPr lang="en-US" sz="1600" dirty="0" smtClean="0">
                          <a:solidFill>
                            <a:schemeClr val="tx1"/>
                          </a:solidFill>
                        </a:rPr>
                        <a:t>Family</a:t>
                      </a:r>
                      <a:endParaRPr lang="en-US" sz="1600" dirty="0">
                        <a:solidFill>
                          <a:schemeClr val="tx1"/>
                        </a:solidFill>
                      </a:endParaRPr>
                    </a:p>
                  </a:txBody>
                  <a:tcPr marL="65738" marR="65738" marT="34290" marB="34290" anchor="ctr"/>
                </a:tc>
                <a:tc>
                  <a:txBody>
                    <a:bodyPr/>
                    <a:lstStyle/>
                    <a:p>
                      <a:pPr algn="ctr"/>
                      <a:r>
                        <a:rPr lang="en-US" sz="1600" dirty="0" smtClean="0">
                          <a:solidFill>
                            <a:schemeClr val="tx1"/>
                          </a:solidFill>
                        </a:rPr>
                        <a:t>Daily</a:t>
                      </a:r>
                      <a:r>
                        <a:rPr lang="en-US" sz="1600" baseline="0" dirty="0" smtClean="0">
                          <a:solidFill>
                            <a:schemeClr val="tx1"/>
                          </a:solidFill>
                        </a:rPr>
                        <a:t> Life</a:t>
                      </a:r>
                      <a:endParaRPr lang="en-US" sz="1600" dirty="0">
                        <a:solidFill>
                          <a:schemeClr val="tx1"/>
                        </a:solidFill>
                      </a:endParaRPr>
                    </a:p>
                  </a:txBody>
                  <a:tcPr marL="65738" marR="65738" marT="34290" marB="34290" anchor="ctr"/>
                </a:tc>
                <a:tc>
                  <a:txBody>
                    <a:bodyPr/>
                    <a:lstStyle/>
                    <a:p>
                      <a:pPr algn="ctr"/>
                      <a:r>
                        <a:rPr lang="en-US" sz="1600" dirty="0" smtClean="0">
                          <a:solidFill>
                            <a:schemeClr val="tx1"/>
                          </a:solidFill>
                        </a:rPr>
                        <a:t>Healthy</a:t>
                      </a:r>
                      <a:r>
                        <a:rPr lang="en-US" sz="1600" baseline="0" dirty="0" smtClean="0">
                          <a:solidFill>
                            <a:schemeClr val="tx1"/>
                          </a:solidFill>
                        </a:rPr>
                        <a:t> Lifestyle</a:t>
                      </a:r>
                      <a:endParaRPr lang="en-US" sz="1600" dirty="0">
                        <a:solidFill>
                          <a:schemeClr val="tx1"/>
                        </a:solidFill>
                      </a:endParaRPr>
                    </a:p>
                  </a:txBody>
                  <a:tcPr marL="65738" marR="65738" marT="34290" marB="34290" anchor="ctr"/>
                </a:tc>
                <a:tc>
                  <a:txBody>
                    <a:bodyPr/>
                    <a:lstStyle/>
                    <a:p>
                      <a:pPr algn="ctr"/>
                      <a:r>
                        <a:rPr lang="en-US" sz="1600" dirty="0" smtClean="0">
                          <a:solidFill>
                            <a:schemeClr val="tx1"/>
                          </a:solidFill>
                        </a:rPr>
                        <a:t>School</a:t>
                      </a:r>
                      <a:endParaRPr lang="en-US" sz="1600" dirty="0">
                        <a:solidFill>
                          <a:schemeClr val="tx1"/>
                        </a:solidFill>
                      </a:endParaRPr>
                    </a:p>
                  </a:txBody>
                  <a:tcPr marL="65738" marR="65738" marT="34290" marB="34290" anchor="ctr"/>
                </a:tc>
                <a:tc>
                  <a:txBody>
                    <a:bodyPr/>
                    <a:lstStyle/>
                    <a:p>
                      <a:pPr algn="ctr"/>
                      <a:r>
                        <a:rPr lang="en-US" sz="1600" dirty="0">
                          <a:solidFill>
                            <a:schemeClr val="tx1"/>
                          </a:solidFill>
                        </a:rPr>
                        <a:t>Vacation</a:t>
                      </a:r>
                    </a:p>
                  </a:txBody>
                  <a:tcPr marL="65738" marR="65738" marT="34290" marB="34290" anchor="ctr"/>
                </a:tc>
              </a:tr>
              <a:tr h="6093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0" dirty="0" smtClean="0">
                          <a:solidFill>
                            <a:schemeClr val="bg1"/>
                          </a:solidFill>
                        </a:rPr>
                        <a:t>Describing people, places, things</a:t>
                      </a:r>
                      <a:r>
                        <a:rPr lang="en-US" sz="1500" b="0" dirty="0">
                          <a:solidFill>
                            <a:schemeClr val="dk1"/>
                          </a:solidFill>
                        </a:rPr>
                        <a:t>,</a:t>
                      </a:r>
                      <a:r>
                        <a:rPr lang="en-US" sz="1500" b="0" baseline="0" dirty="0">
                          <a:solidFill>
                            <a:schemeClr val="dk1"/>
                          </a:solidFill>
                        </a:rPr>
                        <a:t> how and how well</a:t>
                      </a:r>
                      <a:endParaRPr lang="en-US" sz="1500" b="0" dirty="0">
                        <a:solidFill>
                          <a:schemeClr val="bg1"/>
                        </a:solidFill>
                      </a:endParaRPr>
                    </a:p>
                  </a:txBody>
                  <a:tcPr marL="65738" marR="65738" marT="34290" marB="34290"/>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r>
                        <a:rPr lang="en-US" sz="1500" dirty="0"/>
                        <a:t>√</a:t>
                      </a:r>
                    </a:p>
                  </a:txBody>
                  <a:tcPr marL="65738" marR="65738" marT="34290" marB="34290" anchor="ctr"/>
                </a:tc>
              </a:tr>
              <a:tr h="6093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dirty="0" smtClean="0">
                          <a:solidFill>
                            <a:schemeClr val="bg1"/>
                          </a:solidFill>
                        </a:rPr>
                        <a:t>Asking and responding to questions</a:t>
                      </a:r>
                      <a:endParaRPr lang="en-US" sz="1500" dirty="0">
                        <a:solidFill>
                          <a:schemeClr val="bg1"/>
                        </a:solidFill>
                      </a:endParaRPr>
                    </a:p>
                  </a:txBody>
                  <a:tcPr marL="65738" marR="65738" marT="34290" marB="34290"/>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r>
                        <a:rPr lang="en-US" sz="1500" dirty="0"/>
                        <a:t>√</a:t>
                      </a:r>
                    </a:p>
                  </a:txBody>
                  <a:tcPr marL="65738" marR="65738" marT="34290" marB="34290" anchor="ctr"/>
                </a:tc>
              </a:tr>
              <a:tr h="609396">
                <a:tc>
                  <a:txBody>
                    <a:bodyPr/>
                    <a:lstStyle/>
                    <a:p>
                      <a:pPr lvl="0"/>
                      <a:r>
                        <a:rPr lang="en-US" sz="1500" dirty="0" smtClean="0">
                          <a:solidFill>
                            <a:schemeClr val="bg1"/>
                          </a:solidFill>
                        </a:rPr>
                        <a:t>Expressing feelings and emotions</a:t>
                      </a:r>
                      <a:endParaRPr lang="en-US" sz="1500" dirty="0">
                        <a:solidFill>
                          <a:schemeClr val="bg1"/>
                        </a:solidFill>
                      </a:endParaRPr>
                    </a:p>
                  </a:txBody>
                  <a:tcPr marL="65738" marR="65738" marT="34290" marB="34290"/>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r>
                        <a:rPr lang="en-US" sz="1500" dirty="0"/>
                        <a:t>√</a:t>
                      </a:r>
                    </a:p>
                  </a:txBody>
                  <a:tcPr marL="65738" marR="65738" marT="34290" marB="34290" anchor="ctr"/>
                </a:tc>
              </a:tr>
              <a:tr h="344441">
                <a:tc>
                  <a:txBody>
                    <a:bodyPr/>
                    <a:lstStyle/>
                    <a:p>
                      <a:pPr lvl="0"/>
                      <a:r>
                        <a:rPr lang="en-US" sz="1500" dirty="0" smtClean="0">
                          <a:solidFill>
                            <a:schemeClr val="bg1"/>
                          </a:solidFill>
                        </a:rPr>
                        <a:t>Telling and retelling stories</a:t>
                      </a:r>
                      <a:endParaRPr lang="en-US" sz="1500" dirty="0">
                        <a:solidFill>
                          <a:schemeClr val="bg1"/>
                        </a:solidFill>
                      </a:endParaRPr>
                    </a:p>
                  </a:txBody>
                  <a:tcPr marL="65738" marR="65738" marT="34290" marB="34290"/>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r>
                        <a:rPr lang="en-US" sz="1500" dirty="0"/>
                        <a:t>√</a:t>
                      </a:r>
                    </a:p>
                  </a:txBody>
                  <a:tcPr marL="65738" marR="65738" marT="34290" marB="34290" anchor="ctr"/>
                </a:tc>
              </a:tr>
              <a:tr h="6093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dirty="0" smtClean="0">
                          <a:solidFill>
                            <a:schemeClr val="bg1"/>
                          </a:solidFill>
                        </a:rPr>
                        <a:t>Expressing preferences and opinions</a:t>
                      </a:r>
                      <a:endParaRPr lang="en-US" sz="1500" dirty="0">
                        <a:solidFill>
                          <a:schemeClr val="bg1"/>
                        </a:solidFill>
                      </a:endParaRPr>
                    </a:p>
                  </a:txBody>
                  <a:tcPr marL="65738" marR="65738" marT="34290" marB="34290"/>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r>
                        <a:rPr lang="en-US" sz="1500" dirty="0"/>
                        <a:t>√</a:t>
                      </a:r>
                    </a:p>
                  </a:txBody>
                  <a:tcPr marL="65738" marR="65738" marT="34290" marB="34290" anchor="ctr"/>
                </a:tc>
              </a:tr>
              <a:tr h="6093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dirty="0">
                          <a:solidFill>
                            <a:schemeClr val="bg1"/>
                          </a:solidFill>
                        </a:rPr>
                        <a:t>Expressing</a:t>
                      </a:r>
                      <a:r>
                        <a:rPr lang="en-US" sz="1500" baseline="0" dirty="0">
                          <a:solidFill>
                            <a:schemeClr val="bg1"/>
                          </a:solidFill>
                        </a:rPr>
                        <a:t> hopes and dreams, future plans</a:t>
                      </a:r>
                      <a:endParaRPr lang="en-US" sz="1500" dirty="0">
                        <a:solidFill>
                          <a:schemeClr val="bg1"/>
                        </a:solidFill>
                      </a:endParaRPr>
                    </a:p>
                  </a:txBody>
                  <a:tcPr marL="65738" marR="65738" marT="34290" marB="34290"/>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endParaRPr lang="en-US" sz="1500" dirty="0"/>
                    </a:p>
                  </a:txBody>
                  <a:tcPr marL="65738" marR="65738" marT="34290" marB="34290" anchor="ctr"/>
                </a:tc>
                <a:tc>
                  <a:txBody>
                    <a:bodyPr/>
                    <a:lstStyle/>
                    <a:p>
                      <a:pPr algn="ctr"/>
                      <a:r>
                        <a:rPr lang="en-US" sz="1500" dirty="0"/>
                        <a:t>√</a:t>
                      </a:r>
                    </a:p>
                  </a:txBody>
                  <a:tcPr marL="65738" marR="65738" marT="34290" marB="34290" anchor="ctr"/>
                </a:tc>
              </a:tr>
            </a:tbl>
          </a:graphicData>
        </a:graphic>
      </p:graphicFrame>
      <p:sp>
        <p:nvSpPr>
          <p:cNvPr id="4" name="Footer Placeholder 3"/>
          <p:cNvSpPr>
            <a:spLocks noGrp="1"/>
          </p:cNvSpPr>
          <p:nvPr>
            <p:ph type="ftr" sz="quarter" idx="11"/>
          </p:nvPr>
        </p:nvSpPr>
        <p:spPr/>
        <p:txBody>
          <a:bodyPr/>
          <a:lstStyle/>
          <a:p>
            <a:r>
              <a:rPr lang="en-US" smtClean="0"/>
              <a:t>Laura Terrill</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76</a:t>
            </a:fld>
            <a:endParaRPr lang="en-US" dirty="0"/>
          </a:p>
        </p:txBody>
      </p:sp>
    </p:spTree>
    <p:extLst>
      <p:ext uri="{BB962C8B-B14F-4D97-AF65-F5344CB8AC3E}">
        <p14:creationId xmlns:p14="http://schemas.microsoft.com/office/powerpoint/2010/main" val="21334519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9" name="Text Box 3"/>
          <p:cNvSpPr txBox="1">
            <a:spLocks noChangeArrowheads="1"/>
          </p:cNvSpPr>
          <p:nvPr/>
        </p:nvSpPr>
        <p:spPr bwMode="auto">
          <a:xfrm>
            <a:off x="6477000" y="6184900"/>
            <a:ext cx="1549400" cy="368300"/>
          </a:xfrm>
          <a:prstGeom prst="rect">
            <a:avLst/>
          </a:prstGeom>
          <a:noFill/>
          <a:ln w="9525">
            <a:noFill/>
            <a:miter lim="800000"/>
            <a:headEnd/>
            <a:tailEnd/>
          </a:ln>
        </p:spPr>
        <p:txBody>
          <a:bodyPr wrap="none">
            <a:prstTxWarp prst="textNoShape">
              <a:avLst/>
            </a:prstTxWarp>
            <a:spAutoFit/>
          </a:bodyPr>
          <a:lstStyle/>
          <a:p>
            <a:r>
              <a:rPr lang="en-US">
                <a:solidFill>
                  <a:srgbClr val="406F8D"/>
                </a:solidFill>
              </a:rPr>
              <a:t>Ruth Culham</a:t>
            </a:r>
          </a:p>
        </p:txBody>
      </p:sp>
      <p:sp>
        <p:nvSpPr>
          <p:cNvPr id="254980" name="Text Box 4"/>
          <p:cNvSpPr txBox="1">
            <a:spLocks noChangeArrowheads="1"/>
          </p:cNvSpPr>
          <p:nvPr/>
        </p:nvSpPr>
        <p:spPr bwMode="auto">
          <a:xfrm>
            <a:off x="4858871" y="1846729"/>
            <a:ext cx="3998258" cy="3785652"/>
          </a:xfrm>
          <a:prstGeom prst="rect">
            <a:avLst/>
          </a:prstGeom>
          <a:noFill/>
          <a:ln w="9525">
            <a:noFill/>
            <a:miter lim="800000"/>
            <a:headEnd/>
            <a:tailEnd/>
          </a:ln>
        </p:spPr>
        <p:txBody>
          <a:bodyPr wrap="square">
            <a:prstTxWarp prst="textNoShape">
              <a:avLst/>
            </a:prstTxWarp>
            <a:spAutoFit/>
          </a:bodyPr>
          <a:lstStyle/>
          <a:p>
            <a:r>
              <a:rPr lang="en-US" sz="2400" i="1"/>
              <a:t>“Students in classes where conventions are valued over everything else get a distorted view of writing…Effective writing classrooms are places where there is a balance between creating interesting, informative, imaginative texts, and editing those texts for conventions.”</a:t>
            </a:r>
          </a:p>
        </p:txBody>
      </p:sp>
      <p:sp>
        <p:nvSpPr>
          <p:cNvPr id="10" name="Title 9"/>
          <p:cNvSpPr>
            <a:spLocks noGrp="1"/>
          </p:cNvSpPr>
          <p:nvPr>
            <p:ph type="title"/>
          </p:nvPr>
        </p:nvSpPr>
        <p:spPr>
          <a:xfrm>
            <a:off x="503897" y="723151"/>
            <a:ext cx="8153400" cy="990600"/>
          </a:xfrm>
        </p:spPr>
        <p:txBody>
          <a:bodyPr>
            <a:normAutofit/>
          </a:bodyPr>
          <a:lstStyle/>
          <a:p>
            <a:pPr algn="ctr"/>
            <a:r>
              <a:rPr lang="en-US" i="1">
                <a:solidFill>
                  <a:schemeClr val="tx1"/>
                </a:solidFill>
              </a:rPr>
              <a:t>Conventions</a:t>
            </a:r>
            <a:endParaRPr lang="en-US">
              <a:solidFill>
                <a:schemeClr val="tx1"/>
              </a:solidFill>
            </a:endParaRPr>
          </a:p>
        </p:txBody>
      </p:sp>
      <p:sp>
        <p:nvSpPr>
          <p:cNvPr id="254983" name="Footer Placeholder 6"/>
          <p:cNvSpPr>
            <a:spLocks noGrp="1"/>
          </p:cNvSpPr>
          <p:nvPr>
            <p:ph type="ftr" sz="quarter" idx="11"/>
          </p:nvPr>
        </p:nvSpPr>
        <p:spPr/>
        <p:txBody>
          <a:bodyPr/>
          <a:lstStyle/>
          <a:p>
            <a:r>
              <a:rPr lang="en-US" smtClean="0"/>
              <a:t>Laura Terrill</a:t>
            </a:r>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667" y="1990834"/>
            <a:ext cx="4275930" cy="3108960"/>
          </a:xfrm>
          <a:prstGeom prst="rect">
            <a:avLst/>
          </a:prstGeom>
        </p:spPr>
      </p:pic>
      <p:sp>
        <p:nvSpPr>
          <p:cNvPr id="4" name="TextBox 3"/>
          <p:cNvSpPr txBox="1"/>
          <p:nvPr/>
        </p:nvSpPr>
        <p:spPr>
          <a:xfrm>
            <a:off x="9251576" y="-1201271"/>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208514405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Title 11"/>
          <p:cNvSpPr>
            <a:spLocks noGrp="1"/>
          </p:cNvSpPr>
          <p:nvPr>
            <p:ph type="title"/>
          </p:nvPr>
        </p:nvSpPr>
        <p:spPr/>
        <p:txBody>
          <a:bodyPr/>
          <a:lstStyle/>
          <a:p>
            <a:r>
              <a:rPr lang="en-US">
                <a:ea typeface="ＭＳ Ｐゴシック" pitchFamily="-112" charset="-128"/>
                <a:cs typeface="ＭＳ Ｐゴシック" pitchFamily="-112" charset="-128"/>
              </a:rPr>
              <a:t>Conventions</a:t>
            </a:r>
          </a:p>
        </p:txBody>
      </p:sp>
      <p:sp>
        <p:nvSpPr>
          <p:cNvPr id="257027" name="Footer Placeholder 3"/>
          <p:cNvSpPr>
            <a:spLocks noGrp="1"/>
          </p:cNvSpPr>
          <p:nvPr>
            <p:ph type="ftr" sz="quarter" idx="11"/>
          </p:nvPr>
        </p:nvSpPr>
        <p:spPr bwMode="auto">
          <a:prstGeom prst="rect">
            <a:avLst/>
          </a:prstGeom>
          <a:noFill/>
          <a:ln>
            <a:miter lim="800000"/>
            <a:headEnd/>
            <a:tailEnd/>
          </a:ln>
        </p:spPr>
        <p:txBody>
          <a:bodyPr wrap="square" lIns="91440" tIns="45720" rIns="91440" bIns="45720" numCol="1" anchor="t" anchorCtr="0" compatLnSpc="1">
            <a:prstTxWarp prst="textNoShape">
              <a:avLst/>
            </a:prstTxWarp>
          </a:bodyPr>
          <a:lstStyle/>
          <a:p>
            <a:r>
              <a:rPr lang="en-US" smtClean="0">
                <a:latin typeface="Arial" pitchFamily="-112" charset="0"/>
                <a:ea typeface="ＭＳ Ｐゴシック" pitchFamily="-112" charset="-128"/>
                <a:cs typeface="ＭＳ Ｐゴシック" pitchFamily="-112" charset="-128"/>
              </a:rPr>
              <a:t>Laura Terrill</a:t>
            </a:r>
          </a:p>
        </p:txBody>
      </p:sp>
      <p:sp>
        <p:nvSpPr>
          <p:cNvPr id="10" name="TextBox 9"/>
          <p:cNvSpPr txBox="1">
            <a:spLocks noChangeArrowheads="1"/>
          </p:cNvSpPr>
          <p:nvPr/>
        </p:nvSpPr>
        <p:spPr bwMode="auto">
          <a:xfrm>
            <a:off x="1147809" y="4462463"/>
            <a:ext cx="7000783" cy="1569660"/>
          </a:xfrm>
          <a:prstGeom prst="rect">
            <a:avLst/>
          </a:prstGeom>
          <a:noFill/>
          <a:ln w="9525">
            <a:noFill/>
            <a:miter lim="800000"/>
            <a:headEnd/>
            <a:tailEnd/>
          </a:ln>
        </p:spPr>
        <p:txBody>
          <a:bodyPr wrap="square">
            <a:prstTxWarp prst="textNoShape">
              <a:avLst/>
            </a:prstTxWarp>
            <a:spAutoFit/>
          </a:bodyPr>
          <a:lstStyle/>
          <a:p>
            <a:pPr algn="ctr"/>
            <a:r>
              <a:rPr lang="en-US" sz="2400"/>
              <a:t>“It has now become conventional wisdom…… that the best way to teach conventions is by example, using texts students create.”</a:t>
            </a:r>
          </a:p>
          <a:p>
            <a:pPr algn="r"/>
            <a:r>
              <a:rPr lang="en-US" sz="2400" i="1"/>
              <a:t>--Culham</a:t>
            </a:r>
          </a:p>
        </p:txBody>
      </p:sp>
      <p:graphicFrame>
        <p:nvGraphicFramePr>
          <p:cNvPr id="15" name="Table 14"/>
          <p:cNvGraphicFramePr>
            <a:graphicFrameLocks noGrp="1"/>
          </p:cNvGraphicFramePr>
          <p:nvPr/>
        </p:nvGraphicFramePr>
        <p:xfrm>
          <a:off x="533400" y="1600200"/>
          <a:ext cx="8229600" cy="2743200"/>
        </p:xfrm>
        <a:graphic>
          <a:graphicData uri="http://schemas.openxmlformats.org/drawingml/2006/table">
            <a:tbl>
              <a:tblPr firstRow="1" bandRow="1">
                <a:tableStyleId>{69CF1AB2-1976-4502-BF36-3FF5EA218861}</a:tableStyleId>
              </a:tblPr>
              <a:tblGrid>
                <a:gridCol w="3124200"/>
                <a:gridCol w="1905000"/>
                <a:gridCol w="3200400"/>
              </a:tblGrid>
              <a:tr h="3835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a:t>Correct use of all conventions</a:t>
                      </a:r>
                    </a:p>
                  </a:txBody>
                  <a:tcPr anchor="ctr"/>
                </a:tc>
                <a:tc>
                  <a:txBody>
                    <a:bodyPr/>
                    <a:lstStyle/>
                    <a:p>
                      <a:pPr algn="l"/>
                      <a:endParaRPr lang="en-US" sz="2400" b="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u="none" strike="noStrike" kern="1200" cap="none" spc="0" normalizeH="0" baseline="0" noProof="0">
                          <a:ln>
                            <a:noFill/>
                          </a:ln>
                          <a:effectLst/>
                          <a:uLnTx/>
                          <a:uFillTx/>
                        </a:rPr>
                        <a:t>Risk-taking</a:t>
                      </a:r>
                    </a:p>
                  </a:txBody>
                  <a:tcPr anchor="ctr"/>
                </a:tc>
              </a:tr>
              <a:tr h="383540">
                <a:tc>
                  <a:txBody>
                    <a:bodyPr/>
                    <a:lstStyle/>
                    <a:p>
                      <a:pPr algn="l">
                        <a:buClr>
                          <a:schemeClr val="accent6"/>
                        </a:buClr>
                      </a:pPr>
                      <a:endParaRPr lang="en-US" sz="2400" b="0"/>
                    </a:p>
                    <a:p>
                      <a:pPr lvl="0" algn="l">
                        <a:buClr>
                          <a:schemeClr val="accent6"/>
                        </a:buClr>
                      </a:pPr>
                      <a:r>
                        <a:rPr lang="en-US" sz="2400" b="0"/>
                        <a:t>Writing errors are bad, they are indicators of failure</a:t>
                      </a:r>
                    </a:p>
                    <a:p>
                      <a:pPr algn="l"/>
                      <a:endParaRPr lang="en-US" sz="2400" b="0"/>
                    </a:p>
                  </a:txBody>
                  <a:tcPr anchor="ctr"/>
                </a:tc>
                <a:tc>
                  <a:txBody>
                    <a:bodyPr/>
                    <a:lstStyle/>
                    <a:p>
                      <a:pPr algn="l"/>
                      <a:endParaRPr lang="en-US" sz="2400" b="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a:t>Writing errors are good, they are opportunities for instruction</a:t>
                      </a:r>
                    </a:p>
                  </a:txBody>
                  <a:tcPr anchor="ctr"/>
                </a:tc>
              </a:tr>
            </a:tbl>
          </a:graphicData>
        </a:graphic>
      </p:graphicFrame>
      <p:sp>
        <p:nvSpPr>
          <p:cNvPr id="13" name="Right Arrow 12"/>
          <p:cNvSpPr/>
          <p:nvPr/>
        </p:nvSpPr>
        <p:spPr>
          <a:xfrm>
            <a:off x="4267200" y="1981200"/>
            <a:ext cx="733778" cy="16933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 name="Right Arrow 18"/>
          <p:cNvSpPr/>
          <p:nvPr/>
        </p:nvSpPr>
        <p:spPr>
          <a:xfrm>
            <a:off x="4267200" y="3200400"/>
            <a:ext cx="733778" cy="16933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032346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a:t>Consider the following activities</a:t>
            </a:r>
            <a:r>
              <a:rPr lang="is-IS" sz="4000"/>
              <a:t>…</a:t>
            </a:r>
            <a:endParaRPr lang="en-US" sz="4000"/>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79</a:t>
            </a:fld>
            <a:endParaRPr lang="en-US"/>
          </a:p>
        </p:txBody>
      </p:sp>
      <p:sp>
        <p:nvSpPr>
          <p:cNvPr id="5" name="Content Placeholder 4"/>
          <p:cNvSpPr>
            <a:spLocks noGrp="1"/>
          </p:cNvSpPr>
          <p:nvPr>
            <p:ph sz="quarter" idx="1"/>
          </p:nvPr>
        </p:nvSpPr>
        <p:spPr>
          <a:xfrm>
            <a:off x="3823854" y="2105891"/>
            <a:ext cx="4942193" cy="3962400"/>
          </a:xfrm>
        </p:spPr>
        <p:txBody>
          <a:bodyPr>
            <a:normAutofit/>
          </a:bodyPr>
          <a:lstStyle/>
          <a:p>
            <a:r>
              <a:rPr lang="en-US" sz="2400"/>
              <a:t>Make the following sentences negative.</a:t>
            </a:r>
          </a:p>
          <a:p>
            <a:r>
              <a:rPr lang="en-US" sz="2400"/>
              <a:t>Write the question that will give you the answer. </a:t>
            </a:r>
          </a:p>
          <a:p>
            <a:r>
              <a:rPr lang="en-US" sz="2400"/>
              <a:t>Replace the noun with the direct object pronoun. </a:t>
            </a:r>
          </a:p>
          <a:p>
            <a:r>
              <a:rPr lang="en-US" sz="2400"/>
              <a:t>Rewrite the sentence in the preterite. </a:t>
            </a:r>
          </a:p>
          <a:p>
            <a:r>
              <a:rPr lang="en-US" sz="2400"/>
              <a:t>Tell me what you are doing this summer. Use the future tense. </a:t>
            </a:r>
          </a:p>
          <a:p>
            <a:endParaRPr lang="en-US" sz="2400"/>
          </a:p>
        </p:txBody>
      </p:sp>
      <p:grpSp>
        <p:nvGrpSpPr>
          <p:cNvPr id="8" name="Group 7"/>
          <p:cNvGrpSpPr/>
          <p:nvPr/>
        </p:nvGrpSpPr>
        <p:grpSpPr>
          <a:xfrm rot="21131550">
            <a:off x="189429" y="2494727"/>
            <a:ext cx="3226676" cy="3009084"/>
            <a:chOff x="370163" y="2308229"/>
            <a:chExt cx="3226676" cy="3009084"/>
          </a:xfrm>
        </p:grpSpPr>
        <p:sp>
          <p:nvSpPr>
            <p:cNvPr id="7" name="Rectangle 6"/>
            <p:cNvSpPr/>
            <p:nvPr/>
          </p:nvSpPr>
          <p:spPr>
            <a:xfrm>
              <a:off x="370163" y="2308229"/>
              <a:ext cx="3226676" cy="30090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291" y="2441171"/>
              <a:ext cx="2836421" cy="2743200"/>
            </a:xfrm>
            <a:prstGeom prst="rect">
              <a:avLst/>
            </a:prstGeom>
          </p:spPr>
        </p:pic>
      </p:grpSp>
    </p:spTree>
    <p:extLst>
      <p:ext uri="{BB962C8B-B14F-4D97-AF65-F5344CB8AC3E}">
        <p14:creationId xmlns:p14="http://schemas.microsoft.com/office/powerpoint/2010/main" val="11247539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imageA0012.jpg"/>
          <p:cNvPicPr>
            <a:picLocks noGrp="1" noChangeAspect="1"/>
          </p:cNvPicPr>
          <p:nvPr>
            <p:ph idx="1"/>
          </p:nvPr>
        </p:nvPicPr>
        <p:blipFill>
          <a:blip r:embed="rId2"/>
          <a:stretch>
            <a:fillRect/>
          </a:stretch>
        </p:blipFill>
        <p:spPr>
          <a:xfrm>
            <a:off x="790448" y="914400"/>
            <a:ext cx="7620000" cy="4978400"/>
          </a:xfrm>
        </p:spPr>
      </p:pic>
      <p:sp>
        <p:nvSpPr>
          <p:cNvPr id="5" name="Footer Placeholder 4"/>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74C2F60E-34D8-DD42-93FD-7BD7AE432328}" type="slidenum">
              <a:rPr lang="en-US"/>
              <a:pPr/>
              <a:t>8</a:t>
            </a:fld>
            <a:endParaRPr lang="en-US"/>
          </a:p>
        </p:txBody>
      </p:sp>
    </p:spTree>
    <p:extLst>
      <p:ext uri="{BB962C8B-B14F-4D97-AF65-F5344CB8AC3E}">
        <p14:creationId xmlns:p14="http://schemas.microsoft.com/office/powerpoint/2010/main" val="47716598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ext Box 2"/>
          <p:cNvSpPr txBox="1">
            <a:spLocks noChangeArrowheads="1"/>
          </p:cNvSpPr>
          <p:nvPr/>
        </p:nvSpPr>
        <p:spPr bwMode="auto">
          <a:xfrm>
            <a:off x="1524000" y="1404900"/>
            <a:ext cx="777875" cy="5078313"/>
          </a:xfrm>
          <a:prstGeom prst="rect">
            <a:avLst/>
          </a:prstGeom>
          <a:noFill/>
          <a:ln w="9525">
            <a:noFill/>
            <a:miter lim="800000"/>
            <a:headEnd/>
            <a:tailEnd/>
          </a:ln>
        </p:spPr>
        <p:txBody>
          <a:bodyPr>
            <a:prstTxWarp prst="textNoShape">
              <a:avLst/>
            </a:prstTxWarp>
            <a:spAutoFit/>
          </a:bodyPr>
          <a:lstStyle/>
          <a:p>
            <a:pPr>
              <a:lnSpc>
                <a:spcPct val="150000"/>
              </a:lnSpc>
              <a:defRPr/>
            </a:pPr>
            <a:r>
              <a:rPr lang="en-US" sz="5400" b="1" i="1">
                <a:solidFill>
                  <a:schemeClr val="accent6"/>
                </a:solidFill>
                <a:ea typeface="ＭＳ Ｐゴシック" charset="-128"/>
                <a:cs typeface="ＭＳ Ｐゴシック" charset="-128"/>
              </a:rPr>
              <a:t>P</a:t>
            </a:r>
          </a:p>
          <a:p>
            <a:pPr>
              <a:lnSpc>
                <a:spcPct val="150000"/>
              </a:lnSpc>
              <a:defRPr/>
            </a:pPr>
            <a:r>
              <a:rPr lang="en-US" sz="5400" b="1" i="1">
                <a:solidFill>
                  <a:schemeClr val="accent6"/>
                </a:solidFill>
                <a:ea typeface="ＭＳ Ｐゴシック" charset="-128"/>
                <a:cs typeface="ＭＳ Ｐゴシック" charset="-128"/>
              </a:rPr>
              <a:t>A</a:t>
            </a:r>
          </a:p>
          <a:p>
            <a:pPr>
              <a:lnSpc>
                <a:spcPct val="150000"/>
              </a:lnSpc>
              <a:defRPr/>
            </a:pPr>
            <a:r>
              <a:rPr lang="en-US" sz="5400" b="1" i="1">
                <a:solidFill>
                  <a:schemeClr val="accent6"/>
                </a:solidFill>
                <a:ea typeface="ＭＳ Ｐゴシック" charset="-128"/>
                <a:cs typeface="ＭＳ Ｐゴシック" charset="-128"/>
              </a:rPr>
              <a:t>C</a:t>
            </a:r>
          </a:p>
          <a:p>
            <a:pPr>
              <a:lnSpc>
                <a:spcPct val="150000"/>
              </a:lnSpc>
              <a:defRPr/>
            </a:pPr>
            <a:r>
              <a:rPr lang="en-US" sz="5400" b="1" i="1">
                <a:solidFill>
                  <a:schemeClr val="accent6"/>
                </a:solidFill>
                <a:ea typeface="ＭＳ Ｐゴシック" charset="-128"/>
                <a:cs typeface="ＭＳ Ｐゴシック" charset="-128"/>
              </a:rPr>
              <a:t>E</a:t>
            </a:r>
            <a:endParaRPr lang="en-US" sz="4400" b="1" i="1">
              <a:solidFill>
                <a:schemeClr val="accent6"/>
              </a:solidFill>
              <a:ea typeface="ＭＳ Ｐゴシック" charset="-128"/>
              <a:cs typeface="ＭＳ Ｐゴシック" charset="-128"/>
            </a:endParaRPr>
          </a:p>
        </p:txBody>
      </p:sp>
      <p:sp>
        <p:nvSpPr>
          <p:cNvPr id="903171" name="Text Box 3"/>
          <p:cNvSpPr txBox="1">
            <a:spLocks noChangeArrowheads="1"/>
          </p:cNvSpPr>
          <p:nvPr/>
        </p:nvSpPr>
        <p:spPr bwMode="auto">
          <a:xfrm>
            <a:off x="2438400" y="1828800"/>
            <a:ext cx="3048000" cy="685800"/>
          </a:xfrm>
          <a:prstGeom prst="rect">
            <a:avLst/>
          </a:prstGeom>
          <a:noFill/>
          <a:ln w="9525">
            <a:noFill/>
            <a:miter lim="800000"/>
            <a:headEnd/>
            <a:tailEnd/>
          </a:ln>
        </p:spPr>
        <p:txBody>
          <a:bodyPr>
            <a:prstTxWarp prst="textNoShape">
              <a:avLst/>
            </a:prstTxWarp>
            <a:spAutoFit/>
          </a:bodyPr>
          <a:lstStyle/>
          <a:p>
            <a:r>
              <a:rPr lang="en-US" sz="3900">
                <a:solidFill>
                  <a:schemeClr val="tx2"/>
                </a:solidFill>
              </a:rPr>
              <a:t>resentation</a:t>
            </a:r>
            <a:endParaRPr lang="en-US">
              <a:solidFill>
                <a:schemeClr val="tx2"/>
              </a:solidFill>
            </a:endParaRPr>
          </a:p>
        </p:txBody>
      </p:sp>
      <p:sp>
        <p:nvSpPr>
          <p:cNvPr id="180228" name="Rectangle 4"/>
          <p:cNvSpPr>
            <a:spLocks noGrp="1" noChangeArrowheads="1"/>
          </p:cNvSpPr>
          <p:nvPr>
            <p:ph type="title"/>
          </p:nvPr>
        </p:nvSpPr>
        <p:spPr>
          <a:xfrm>
            <a:off x="533400" y="256876"/>
            <a:ext cx="7772400" cy="1143000"/>
          </a:xfrm>
        </p:spPr>
        <p:txBody>
          <a:bodyPr/>
          <a:lstStyle/>
          <a:p>
            <a:pPr eaLnBrk="1" hangingPunct="1"/>
            <a:r>
              <a:rPr lang="en-US">
                <a:ea typeface="ＭＳ Ｐゴシック" pitchFamily="-104" charset="-128"/>
                <a:cs typeface="ＭＳ Ｐゴシック" pitchFamily="-104" charset="-128"/>
              </a:rPr>
              <a:t>Grammar in Context</a:t>
            </a:r>
          </a:p>
        </p:txBody>
      </p:sp>
      <p:sp>
        <p:nvSpPr>
          <p:cNvPr id="180229" name="Text Box 5"/>
          <p:cNvSpPr txBox="1">
            <a:spLocks noChangeArrowheads="1"/>
          </p:cNvSpPr>
          <p:nvPr/>
        </p:nvSpPr>
        <p:spPr bwMode="auto">
          <a:xfrm>
            <a:off x="6597650" y="6215063"/>
            <a:ext cx="1784350" cy="366712"/>
          </a:xfrm>
          <a:prstGeom prst="rect">
            <a:avLst/>
          </a:prstGeom>
          <a:noFill/>
          <a:ln w="9525">
            <a:noFill/>
            <a:miter lim="800000"/>
            <a:headEnd/>
            <a:tailEnd/>
          </a:ln>
        </p:spPr>
        <p:txBody>
          <a:bodyPr wrap="none">
            <a:prstTxWarp prst="textNoShape">
              <a:avLst/>
            </a:prstTxWarp>
            <a:spAutoFit/>
          </a:bodyPr>
          <a:lstStyle/>
          <a:p>
            <a:r>
              <a:rPr lang="en-US" sz="1800">
                <a:solidFill>
                  <a:schemeClr val="tx2"/>
                </a:solidFill>
              </a:rPr>
              <a:t>Shrum &amp; Glisan</a:t>
            </a:r>
            <a:endParaRPr lang="en-US"/>
          </a:p>
        </p:txBody>
      </p:sp>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58859356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03171">
                                            <p:txEl>
                                              <p:pRg st="0" end="0"/>
                                            </p:txEl>
                                          </p:spTgt>
                                        </p:tgtEl>
                                        <p:attrNameLst>
                                          <p:attrName>style.visibility</p:attrName>
                                        </p:attrNameLst>
                                      </p:cBhvr>
                                      <p:to>
                                        <p:strVal val="visible"/>
                                      </p:to>
                                    </p:set>
                                    <p:anim calcmode="lin" valueType="num">
                                      <p:cBhvr additive="base">
                                        <p:cTn id="7" dur="500" fill="hold"/>
                                        <p:tgtEl>
                                          <p:spTgt spid="90317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0317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3171" grpId="0" build="p"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a:t>Bébé Lilly: Les bêtises</a:t>
            </a:r>
          </a:p>
        </p:txBody>
      </p:sp>
      <p:sp>
        <p:nvSpPr>
          <p:cNvPr id="3" name="Content Placeholder 2"/>
          <p:cNvSpPr>
            <a:spLocks noGrp="1"/>
          </p:cNvSpPr>
          <p:nvPr>
            <p:ph sz="quarter" idx="1"/>
          </p:nvPr>
        </p:nvSpPr>
        <p:spPr>
          <a:xfrm>
            <a:off x="612648" y="2028496"/>
            <a:ext cx="5010386" cy="4128691"/>
          </a:xfrm>
        </p:spPr>
        <p:txBody>
          <a:bodyPr/>
          <a:lstStyle/>
          <a:p>
            <a:pPr marL="0">
              <a:buNone/>
            </a:pPr>
            <a:r>
              <a:rPr lang="en-US" dirty="0" err="1" smtClean="0"/>
              <a:t>J'ai</a:t>
            </a:r>
            <a:r>
              <a:rPr lang="en-US" dirty="0" smtClean="0"/>
              <a:t> tout </a:t>
            </a:r>
            <a:r>
              <a:rPr lang="en-US" dirty="0" err="1" smtClean="0"/>
              <a:t>mangé</a:t>
            </a:r>
            <a:r>
              <a:rPr lang="en-US" dirty="0" smtClean="0"/>
              <a:t> le </a:t>
            </a:r>
            <a:r>
              <a:rPr lang="en-US" dirty="0" err="1" smtClean="0"/>
              <a:t>chocolat</a:t>
            </a:r>
            <a:r>
              <a:rPr lang="en-US" dirty="0" smtClean="0"/>
              <a:t> </a:t>
            </a:r>
            <a:r>
              <a:rPr lang="en-US" dirty="0" err="1" smtClean="0"/>
              <a:t>J'ai</a:t>
            </a:r>
            <a:r>
              <a:rPr lang="en-US" dirty="0" smtClean="0"/>
              <a:t> tout </a:t>
            </a:r>
            <a:r>
              <a:rPr lang="en-US" dirty="0" err="1" smtClean="0"/>
              <a:t>bu</a:t>
            </a:r>
            <a:r>
              <a:rPr lang="en-US" dirty="0" smtClean="0"/>
              <a:t> le cola cola Et </a:t>
            </a:r>
            <a:r>
              <a:rPr lang="en-US" dirty="0" err="1" smtClean="0"/>
              <a:t>comme</a:t>
            </a:r>
            <a:r>
              <a:rPr lang="en-US" dirty="0" smtClean="0"/>
              <a:t> </a:t>
            </a:r>
            <a:r>
              <a:rPr lang="en-US" dirty="0" err="1" smtClean="0"/>
              <a:t>t'étais</a:t>
            </a:r>
            <a:r>
              <a:rPr lang="en-US" dirty="0" smtClean="0"/>
              <a:t> </a:t>
            </a:r>
            <a:r>
              <a:rPr lang="en-US" dirty="0" err="1" smtClean="0"/>
              <a:t>toujours</a:t>
            </a:r>
            <a:r>
              <a:rPr lang="en-US" dirty="0" smtClean="0"/>
              <a:t> pas </a:t>
            </a:r>
            <a:r>
              <a:rPr lang="en-US" dirty="0" err="1" smtClean="0"/>
              <a:t>là</a:t>
            </a:r>
            <a:r>
              <a:rPr lang="en-US" dirty="0" smtClean="0"/>
              <a:t> </a:t>
            </a:r>
            <a:r>
              <a:rPr lang="en-US" dirty="0" err="1" smtClean="0"/>
              <a:t>J'ai</a:t>
            </a:r>
            <a:r>
              <a:rPr lang="en-US" dirty="0" smtClean="0"/>
              <a:t> tout </a:t>
            </a:r>
            <a:r>
              <a:rPr lang="en-US" dirty="0" err="1" smtClean="0"/>
              <a:t>vidé</a:t>
            </a:r>
            <a:r>
              <a:rPr lang="en-US" dirty="0" smtClean="0"/>
              <a:t> le Nutella </a:t>
            </a:r>
            <a:r>
              <a:rPr lang="en-US" dirty="0" err="1" smtClean="0"/>
              <a:t>j'ai</a:t>
            </a:r>
            <a:r>
              <a:rPr lang="en-US" dirty="0" smtClean="0"/>
              <a:t> tout </a:t>
            </a:r>
            <a:r>
              <a:rPr lang="en-US" dirty="0" err="1" smtClean="0"/>
              <a:t>démonté</a:t>
            </a:r>
            <a:r>
              <a:rPr lang="en-US" dirty="0" smtClean="0"/>
              <a:t> </a:t>
            </a:r>
            <a:r>
              <a:rPr lang="en-US" dirty="0" err="1" smtClean="0"/>
              <a:t>tes</a:t>
            </a:r>
            <a:r>
              <a:rPr lang="en-US" dirty="0" smtClean="0"/>
              <a:t> tableaux </a:t>
            </a:r>
            <a:r>
              <a:rPr lang="en-US" dirty="0" err="1" smtClean="0"/>
              <a:t>j'ai</a:t>
            </a:r>
            <a:r>
              <a:rPr lang="en-US" dirty="0" smtClean="0"/>
              <a:t> tout </a:t>
            </a:r>
            <a:r>
              <a:rPr lang="en-US" dirty="0" err="1" smtClean="0"/>
              <a:t>découpé</a:t>
            </a:r>
            <a:r>
              <a:rPr lang="en-US" dirty="0" smtClean="0"/>
              <a:t> </a:t>
            </a:r>
            <a:r>
              <a:rPr lang="en-US" dirty="0" err="1" smtClean="0"/>
              <a:t>tes</a:t>
            </a:r>
            <a:r>
              <a:rPr lang="en-US" dirty="0" smtClean="0"/>
              <a:t> </a:t>
            </a:r>
            <a:r>
              <a:rPr lang="en-US" dirty="0" err="1" smtClean="0"/>
              <a:t>rideaux</a:t>
            </a:r>
            <a:r>
              <a:rPr lang="en-US" dirty="0" smtClean="0"/>
              <a:t> Tout </a:t>
            </a:r>
            <a:r>
              <a:rPr lang="en-US" dirty="0" err="1" smtClean="0"/>
              <a:t>déchiré</a:t>
            </a:r>
            <a:r>
              <a:rPr lang="en-US" dirty="0" smtClean="0"/>
              <a:t> </a:t>
            </a:r>
            <a:r>
              <a:rPr lang="en-US" dirty="0" err="1" smtClean="0"/>
              <a:t>tes</a:t>
            </a:r>
            <a:r>
              <a:rPr lang="en-US" dirty="0" smtClean="0"/>
              <a:t> belles photos </a:t>
            </a:r>
            <a:r>
              <a:rPr lang="en-US" dirty="0" err="1" smtClean="0"/>
              <a:t>Que</a:t>
            </a:r>
            <a:r>
              <a:rPr lang="en-US" dirty="0" smtClean="0"/>
              <a:t> </a:t>
            </a:r>
            <a:r>
              <a:rPr lang="en-US" dirty="0" err="1" smtClean="0"/>
              <a:t>tu</a:t>
            </a:r>
            <a:r>
              <a:rPr lang="en-US" dirty="0" smtClean="0"/>
              <a:t> </a:t>
            </a:r>
            <a:r>
              <a:rPr lang="en-US" dirty="0" err="1" smtClean="0"/>
              <a:t>cachais</a:t>
            </a:r>
            <a:r>
              <a:rPr lang="en-US" dirty="0" smtClean="0"/>
              <a:t> </a:t>
            </a:r>
            <a:r>
              <a:rPr lang="en-US" dirty="0" err="1" smtClean="0"/>
              <a:t>dans</a:t>
            </a:r>
            <a:r>
              <a:rPr lang="en-US" dirty="0" smtClean="0"/>
              <a:t> </a:t>
            </a:r>
            <a:r>
              <a:rPr lang="en-US" smtClean="0"/>
              <a:t>ton bureau.</a:t>
            </a:r>
            <a:endParaRPr lang="en-US" dirty="0"/>
          </a:p>
        </p:txBody>
      </p:sp>
      <p:sp>
        <p:nvSpPr>
          <p:cNvPr id="4" name="TextBox 3"/>
          <p:cNvSpPr txBox="1"/>
          <p:nvPr/>
        </p:nvSpPr>
        <p:spPr>
          <a:xfrm>
            <a:off x="2445214" y="5907742"/>
            <a:ext cx="6466158" cy="523220"/>
          </a:xfrm>
          <a:prstGeom prst="rect">
            <a:avLst/>
          </a:prstGeom>
          <a:noFill/>
        </p:spPr>
        <p:txBody>
          <a:bodyPr wrap="none" rtlCol="0">
            <a:spAutoFit/>
          </a:bodyPr>
          <a:lstStyle/>
          <a:p>
            <a:pPr algn="r"/>
            <a:r>
              <a:rPr lang="en-US" sz="1400"/>
              <a:t>http://notrepetitblog.blogspot.com/2010/02/le-passe-compose-en-chanson.html</a:t>
            </a:r>
          </a:p>
          <a:p>
            <a:pPr algn="r"/>
            <a:r>
              <a:rPr lang="en-US" sz="1400"/>
              <a:t>http://www.dailymotion.com/video/xktt8_bebe-lilly-les-betises_music</a:t>
            </a:r>
          </a:p>
        </p:txBody>
      </p:sp>
      <p:sp>
        <p:nvSpPr>
          <p:cNvPr id="5" name="Footer Placeholder 4"/>
          <p:cNvSpPr>
            <a:spLocks noGrp="1"/>
          </p:cNvSpPr>
          <p:nvPr>
            <p:ph type="ftr" sz="quarter" idx="11"/>
          </p:nvPr>
        </p:nvSpPr>
        <p:spPr/>
        <p:txBody>
          <a:bodyPr/>
          <a:lstStyle/>
          <a:p>
            <a:r>
              <a:rPr lang="en-US"/>
              <a:t>Laura Terrill</a:t>
            </a:r>
          </a:p>
        </p:txBody>
      </p:sp>
      <p:pic>
        <p:nvPicPr>
          <p:cNvPr id="6" name="Picture 5" descr="Screen Shot 2015-01-07 at 3.46.47 PM.png"/>
          <p:cNvPicPr>
            <a:picLocks noChangeAspect="1"/>
          </p:cNvPicPr>
          <p:nvPr/>
        </p:nvPicPr>
        <p:blipFill>
          <a:blip r:embed="rId2"/>
          <a:stretch>
            <a:fillRect/>
          </a:stretch>
        </p:blipFill>
        <p:spPr>
          <a:xfrm>
            <a:off x="5723659" y="170916"/>
            <a:ext cx="3042389" cy="2523744"/>
          </a:xfrm>
          <a:prstGeom prst="rect">
            <a:avLst/>
          </a:prstGeom>
        </p:spPr>
      </p:pic>
    </p:spTree>
    <p:extLst>
      <p:ext uri="{BB962C8B-B14F-4D97-AF65-F5344CB8AC3E}">
        <p14:creationId xmlns:p14="http://schemas.microsoft.com/office/powerpoint/2010/main" val="114995948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a:t>Bébé Lilly: Les bêtises</a:t>
            </a:r>
          </a:p>
        </p:txBody>
      </p:sp>
      <p:sp>
        <p:nvSpPr>
          <p:cNvPr id="3" name="Content Placeholder 2"/>
          <p:cNvSpPr>
            <a:spLocks noGrp="1"/>
          </p:cNvSpPr>
          <p:nvPr>
            <p:ph sz="quarter" idx="1"/>
          </p:nvPr>
        </p:nvSpPr>
        <p:spPr>
          <a:xfrm>
            <a:off x="612648" y="1661388"/>
            <a:ext cx="8153400" cy="4495800"/>
          </a:xfrm>
        </p:spPr>
        <p:txBody>
          <a:bodyPr/>
          <a:lstStyle/>
          <a:p>
            <a:pPr marL="0">
              <a:spcBef>
                <a:spcPts val="100"/>
              </a:spcBef>
              <a:buNone/>
            </a:pPr>
            <a:r>
              <a:rPr lang="en-US" smtClean="0"/>
              <a:t>I ate all the chocolate</a:t>
            </a:r>
          </a:p>
          <a:p>
            <a:pPr marL="0">
              <a:spcBef>
                <a:spcPts val="100"/>
              </a:spcBef>
              <a:buNone/>
            </a:pPr>
            <a:r>
              <a:rPr lang="en-US" smtClean="0"/>
              <a:t>I drank all the cola cola</a:t>
            </a:r>
          </a:p>
          <a:p>
            <a:pPr marL="0">
              <a:spcBef>
                <a:spcPts val="100"/>
              </a:spcBef>
              <a:buNone/>
            </a:pPr>
            <a:r>
              <a:rPr lang="en-US" smtClean="0"/>
              <a:t>And as you were still not there</a:t>
            </a:r>
          </a:p>
          <a:p>
            <a:pPr marL="0">
              <a:spcBef>
                <a:spcPts val="100"/>
              </a:spcBef>
              <a:buNone/>
            </a:pPr>
            <a:r>
              <a:rPr lang="en-US" smtClean="0"/>
              <a:t>I finished all of the Nutella</a:t>
            </a:r>
          </a:p>
          <a:p>
            <a:pPr marL="0">
              <a:spcBef>
                <a:spcPts val="100"/>
              </a:spcBef>
              <a:buNone/>
            </a:pPr>
            <a:r>
              <a:rPr lang="en-US" smtClean="0"/>
              <a:t>I took down all your pictures </a:t>
            </a:r>
          </a:p>
          <a:p>
            <a:pPr marL="0">
              <a:spcBef>
                <a:spcPts val="100"/>
              </a:spcBef>
              <a:buNone/>
            </a:pPr>
            <a:r>
              <a:rPr lang="en-US" smtClean="0"/>
              <a:t>I cut all your curtains</a:t>
            </a:r>
          </a:p>
          <a:p>
            <a:pPr marL="0">
              <a:spcBef>
                <a:spcPts val="100"/>
              </a:spcBef>
              <a:buNone/>
            </a:pPr>
            <a:r>
              <a:rPr lang="en-US" smtClean="0"/>
              <a:t>Tore all your beautiful pictures</a:t>
            </a:r>
          </a:p>
          <a:p>
            <a:pPr marL="0">
              <a:spcBef>
                <a:spcPts val="100"/>
              </a:spcBef>
              <a:buNone/>
            </a:pPr>
            <a:r>
              <a:rPr lang="en-US" smtClean="0"/>
              <a:t>That you were hiding in your desk</a:t>
            </a:r>
            <a:endParaRPr lang="en-US"/>
          </a:p>
        </p:txBody>
      </p:sp>
      <p:sp>
        <p:nvSpPr>
          <p:cNvPr id="4" name="TextBox 3"/>
          <p:cNvSpPr txBox="1"/>
          <p:nvPr/>
        </p:nvSpPr>
        <p:spPr>
          <a:xfrm>
            <a:off x="2445214" y="5907742"/>
            <a:ext cx="6466158" cy="523220"/>
          </a:xfrm>
          <a:prstGeom prst="rect">
            <a:avLst/>
          </a:prstGeom>
          <a:noFill/>
        </p:spPr>
        <p:txBody>
          <a:bodyPr wrap="none" rtlCol="0">
            <a:spAutoFit/>
          </a:bodyPr>
          <a:lstStyle/>
          <a:p>
            <a:pPr algn="r"/>
            <a:r>
              <a:rPr lang="en-US" sz="1400"/>
              <a:t>http://notrepetitblog.blogspot.com/2010/02/le-passe-compose-en-chanson.html</a:t>
            </a:r>
          </a:p>
          <a:p>
            <a:pPr algn="r"/>
            <a:r>
              <a:rPr lang="en-US" sz="1400"/>
              <a:t>http://www.dailymotion.com/video/xktt8_bebe-lilly-les-betises_music</a:t>
            </a:r>
          </a:p>
        </p:txBody>
      </p:sp>
      <p:sp>
        <p:nvSpPr>
          <p:cNvPr id="5" name="Footer Placeholder 4"/>
          <p:cNvSpPr>
            <a:spLocks noGrp="1"/>
          </p:cNvSpPr>
          <p:nvPr>
            <p:ph type="ftr" sz="quarter" idx="11"/>
          </p:nvPr>
        </p:nvSpPr>
        <p:spPr/>
        <p:txBody>
          <a:bodyPr/>
          <a:lstStyle/>
          <a:p>
            <a:r>
              <a:rPr lang="en-US"/>
              <a:t>Laura Terrill</a:t>
            </a:r>
          </a:p>
        </p:txBody>
      </p:sp>
      <p:pic>
        <p:nvPicPr>
          <p:cNvPr id="6" name="Picture 5" descr="Screen Shot 2015-01-07 at 3.46.47 PM.png"/>
          <p:cNvPicPr>
            <a:picLocks noChangeAspect="1"/>
          </p:cNvPicPr>
          <p:nvPr/>
        </p:nvPicPr>
        <p:blipFill>
          <a:blip r:embed="rId2"/>
          <a:stretch>
            <a:fillRect/>
          </a:stretch>
        </p:blipFill>
        <p:spPr>
          <a:xfrm>
            <a:off x="5723659" y="170916"/>
            <a:ext cx="3042389" cy="2523744"/>
          </a:xfrm>
          <a:prstGeom prst="rect">
            <a:avLst/>
          </a:prstGeom>
        </p:spPr>
      </p:pic>
    </p:spTree>
    <p:extLst>
      <p:ext uri="{BB962C8B-B14F-4D97-AF65-F5344CB8AC3E}">
        <p14:creationId xmlns:p14="http://schemas.microsoft.com/office/powerpoint/2010/main" val="1625820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ext Box 2"/>
          <p:cNvSpPr txBox="1">
            <a:spLocks noChangeArrowheads="1"/>
          </p:cNvSpPr>
          <p:nvPr/>
        </p:nvSpPr>
        <p:spPr bwMode="auto">
          <a:xfrm>
            <a:off x="1660525" y="1298575"/>
            <a:ext cx="777875" cy="5078313"/>
          </a:xfrm>
          <a:prstGeom prst="rect">
            <a:avLst/>
          </a:prstGeom>
          <a:noFill/>
          <a:ln w="9525">
            <a:noFill/>
            <a:miter lim="800000"/>
            <a:headEnd/>
            <a:tailEnd/>
          </a:ln>
        </p:spPr>
        <p:txBody>
          <a:bodyPr>
            <a:prstTxWarp prst="textNoShape">
              <a:avLst/>
            </a:prstTxWarp>
            <a:spAutoFit/>
          </a:bodyPr>
          <a:lstStyle/>
          <a:p>
            <a:pPr>
              <a:lnSpc>
                <a:spcPct val="150000"/>
              </a:lnSpc>
              <a:defRPr/>
            </a:pPr>
            <a:r>
              <a:rPr lang="en-US" sz="5400" b="1" i="1">
                <a:solidFill>
                  <a:schemeClr val="accent6"/>
                </a:solidFill>
                <a:ea typeface="ＭＳ Ｐゴシック" charset="-128"/>
                <a:cs typeface="ＭＳ Ｐゴシック" charset="-128"/>
              </a:rPr>
              <a:t>P</a:t>
            </a:r>
          </a:p>
          <a:p>
            <a:pPr>
              <a:lnSpc>
                <a:spcPct val="150000"/>
              </a:lnSpc>
              <a:defRPr/>
            </a:pPr>
            <a:r>
              <a:rPr lang="en-US" sz="5400" b="1" i="1">
                <a:solidFill>
                  <a:schemeClr val="accent6"/>
                </a:solidFill>
                <a:ea typeface="ＭＳ Ｐゴシック" charset="-128"/>
                <a:cs typeface="ＭＳ Ｐゴシック" charset="-128"/>
              </a:rPr>
              <a:t>A</a:t>
            </a:r>
          </a:p>
          <a:p>
            <a:pPr>
              <a:lnSpc>
                <a:spcPct val="150000"/>
              </a:lnSpc>
              <a:defRPr/>
            </a:pPr>
            <a:r>
              <a:rPr lang="en-US" sz="5400" b="1" i="1">
                <a:solidFill>
                  <a:schemeClr val="accent6"/>
                </a:solidFill>
                <a:ea typeface="ＭＳ Ｐゴシック" charset="-128"/>
                <a:cs typeface="ＭＳ Ｐゴシック" charset="-128"/>
              </a:rPr>
              <a:t>C</a:t>
            </a:r>
          </a:p>
          <a:p>
            <a:pPr>
              <a:lnSpc>
                <a:spcPct val="150000"/>
              </a:lnSpc>
              <a:defRPr/>
            </a:pPr>
            <a:r>
              <a:rPr lang="en-US" sz="5400" b="1" i="1">
                <a:solidFill>
                  <a:schemeClr val="accent6"/>
                </a:solidFill>
                <a:ea typeface="ＭＳ Ｐゴシック" charset="-128"/>
                <a:cs typeface="ＭＳ Ｐゴシック" charset="-128"/>
              </a:rPr>
              <a:t>E</a:t>
            </a:r>
            <a:endParaRPr lang="en-US" sz="4400" b="1" i="1">
              <a:solidFill>
                <a:schemeClr val="accent6"/>
              </a:solidFill>
              <a:ea typeface="ＭＳ Ｐゴシック" charset="-128"/>
              <a:cs typeface="ＭＳ Ｐゴシック" charset="-128"/>
            </a:endParaRPr>
          </a:p>
        </p:txBody>
      </p:sp>
      <p:sp>
        <p:nvSpPr>
          <p:cNvPr id="186371" name="Text Box 3"/>
          <p:cNvSpPr txBox="1">
            <a:spLocks noChangeArrowheads="1"/>
          </p:cNvSpPr>
          <p:nvPr/>
        </p:nvSpPr>
        <p:spPr bwMode="auto">
          <a:xfrm>
            <a:off x="2590800" y="1781175"/>
            <a:ext cx="3048000" cy="701675"/>
          </a:xfrm>
          <a:prstGeom prst="rect">
            <a:avLst/>
          </a:prstGeom>
          <a:noFill/>
          <a:ln w="9525">
            <a:noFill/>
            <a:miter lim="800000"/>
            <a:headEnd/>
            <a:tailEnd/>
          </a:ln>
        </p:spPr>
        <p:txBody>
          <a:bodyPr>
            <a:prstTxWarp prst="textNoShape">
              <a:avLst/>
            </a:prstTxWarp>
            <a:spAutoFit/>
          </a:bodyPr>
          <a:lstStyle/>
          <a:p>
            <a:r>
              <a:rPr lang="en-US" sz="4000">
                <a:solidFill>
                  <a:schemeClr val="tx2"/>
                </a:solidFill>
              </a:rPr>
              <a:t>resentation</a:t>
            </a:r>
          </a:p>
        </p:txBody>
      </p:sp>
      <p:sp>
        <p:nvSpPr>
          <p:cNvPr id="909316" name="Text Box 4"/>
          <p:cNvSpPr txBox="1">
            <a:spLocks noChangeArrowheads="1"/>
          </p:cNvSpPr>
          <p:nvPr/>
        </p:nvSpPr>
        <p:spPr bwMode="auto">
          <a:xfrm>
            <a:off x="2590800" y="3000375"/>
            <a:ext cx="3048000" cy="701675"/>
          </a:xfrm>
          <a:prstGeom prst="rect">
            <a:avLst/>
          </a:prstGeom>
          <a:noFill/>
          <a:ln w="9525">
            <a:noFill/>
            <a:miter lim="800000"/>
            <a:headEnd/>
            <a:tailEnd/>
          </a:ln>
        </p:spPr>
        <p:txBody>
          <a:bodyPr>
            <a:prstTxWarp prst="textNoShape">
              <a:avLst/>
            </a:prstTxWarp>
            <a:spAutoFit/>
          </a:bodyPr>
          <a:lstStyle/>
          <a:p>
            <a:r>
              <a:rPr lang="en-US" sz="4000">
                <a:solidFill>
                  <a:schemeClr val="tx2"/>
                </a:solidFill>
              </a:rPr>
              <a:t>ttention</a:t>
            </a:r>
          </a:p>
        </p:txBody>
      </p:sp>
      <p:sp>
        <p:nvSpPr>
          <p:cNvPr id="186373" name="Rectangle 5"/>
          <p:cNvSpPr>
            <a:spLocks noGrp="1" noChangeArrowheads="1"/>
          </p:cNvSpPr>
          <p:nvPr>
            <p:ph type="title"/>
          </p:nvPr>
        </p:nvSpPr>
        <p:spPr>
          <a:xfrm>
            <a:off x="685800" y="381000"/>
            <a:ext cx="7772400" cy="1143000"/>
          </a:xfrm>
        </p:spPr>
        <p:txBody>
          <a:bodyPr/>
          <a:lstStyle/>
          <a:p>
            <a:pPr eaLnBrk="1" hangingPunct="1"/>
            <a:r>
              <a:rPr lang="en-US">
                <a:ea typeface="ＭＳ Ｐゴシック" pitchFamily="-104" charset="-128"/>
                <a:cs typeface="ＭＳ Ｐゴシック" pitchFamily="-104" charset="-128"/>
              </a:rPr>
              <a:t>Grammar in Context</a:t>
            </a:r>
          </a:p>
        </p:txBody>
      </p:sp>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5211778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09316">
                                            <p:txEl>
                                              <p:pRg st="0" end="0"/>
                                            </p:txEl>
                                          </p:spTgt>
                                        </p:tgtEl>
                                        <p:attrNameLst>
                                          <p:attrName>style.visibility</p:attrName>
                                        </p:attrNameLst>
                                      </p:cBhvr>
                                      <p:to>
                                        <p:strVal val="visible"/>
                                      </p:to>
                                    </p:set>
                                    <p:anim calcmode="lin" valueType="num">
                                      <p:cBhvr additive="base">
                                        <p:cTn id="7" dur="500" fill="hold"/>
                                        <p:tgtEl>
                                          <p:spTgt spid="90931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093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9316" grpId="0" build="p"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a:t>Bébé Lilly: Les bêtises</a:t>
            </a:r>
          </a:p>
        </p:txBody>
      </p:sp>
      <p:sp>
        <p:nvSpPr>
          <p:cNvPr id="3" name="Content Placeholder 2"/>
          <p:cNvSpPr>
            <a:spLocks noGrp="1"/>
          </p:cNvSpPr>
          <p:nvPr>
            <p:ph sz="quarter" idx="1"/>
          </p:nvPr>
        </p:nvSpPr>
        <p:spPr>
          <a:xfrm>
            <a:off x="612648" y="2143000"/>
            <a:ext cx="8153400" cy="4495800"/>
          </a:xfrm>
        </p:spPr>
        <p:txBody>
          <a:bodyPr/>
          <a:lstStyle/>
          <a:p>
            <a:pPr marL="0">
              <a:buNone/>
            </a:pPr>
            <a:r>
              <a:rPr lang="en-US" dirty="0" err="1" smtClean="0"/>
              <a:t>J'</a:t>
            </a:r>
            <a:r>
              <a:rPr lang="en-US" sz="2800" b="1" dirty="0" err="1" smtClean="0">
                <a:solidFill>
                  <a:schemeClr val="accent6"/>
                </a:solidFill>
              </a:rPr>
              <a:t>ai</a:t>
            </a:r>
            <a:r>
              <a:rPr lang="en-US" sz="2800" b="1" dirty="0" smtClean="0">
                <a:solidFill>
                  <a:schemeClr val="accent6"/>
                </a:solidFill>
              </a:rPr>
              <a:t> </a:t>
            </a:r>
            <a:r>
              <a:rPr lang="en-US" dirty="0" smtClean="0"/>
              <a:t>tout </a:t>
            </a:r>
            <a:r>
              <a:rPr lang="en-US" sz="2800" b="1" dirty="0" err="1" smtClean="0">
                <a:solidFill>
                  <a:schemeClr val="accent6"/>
                </a:solidFill>
              </a:rPr>
              <a:t>mangé</a:t>
            </a:r>
            <a:r>
              <a:rPr lang="en-US" sz="2800" b="1" dirty="0" smtClean="0">
                <a:solidFill>
                  <a:schemeClr val="accent6"/>
                </a:solidFill>
              </a:rPr>
              <a:t> </a:t>
            </a:r>
            <a:r>
              <a:rPr lang="en-US" dirty="0" smtClean="0"/>
              <a:t>le </a:t>
            </a:r>
            <a:r>
              <a:rPr lang="en-US" dirty="0" err="1" smtClean="0"/>
              <a:t>chocolat</a:t>
            </a:r>
            <a:r>
              <a:rPr lang="en-US" dirty="0" smtClean="0"/>
              <a:t> </a:t>
            </a:r>
          </a:p>
          <a:p>
            <a:pPr marL="0">
              <a:buNone/>
            </a:pPr>
            <a:r>
              <a:rPr lang="en-US" dirty="0" err="1" smtClean="0"/>
              <a:t>J'</a:t>
            </a:r>
            <a:r>
              <a:rPr lang="en-US" sz="2800" dirty="0" err="1" smtClean="0">
                <a:solidFill>
                  <a:schemeClr val="accent6"/>
                </a:solidFill>
              </a:rPr>
              <a:t>ai</a:t>
            </a:r>
            <a:r>
              <a:rPr lang="en-US" sz="2800" dirty="0" smtClean="0">
                <a:solidFill>
                  <a:schemeClr val="accent6"/>
                </a:solidFill>
              </a:rPr>
              <a:t> </a:t>
            </a:r>
            <a:r>
              <a:rPr lang="en-US" dirty="0" smtClean="0"/>
              <a:t>tout </a:t>
            </a:r>
            <a:r>
              <a:rPr lang="en-US" sz="2800" b="1" dirty="0" err="1" smtClean="0">
                <a:solidFill>
                  <a:schemeClr val="accent6"/>
                </a:solidFill>
              </a:rPr>
              <a:t>bu</a:t>
            </a:r>
            <a:r>
              <a:rPr lang="en-US" sz="2800" b="1" dirty="0" smtClean="0">
                <a:solidFill>
                  <a:schemeClr val="accent6"/>
                </a:solidFill>
              </a:rPr>
              <a:t> </a:t>
            </a:r>
            <a:r>
              <a:rPr lang="en-US" dirty="0" smtClean="0"/>
              <a:t>le cola cola </a:t>
            </a:r>
          </a:p>
          <a:p>
            <a:pPr marL="0">
              <a:buNone/>
            </a:pPr>
            <a:r>
              <a:rPr lang="en-US" dirty="0" smtClean="0"/>
              <a:t>Et </a:t>
            </a:r>
            <a:r>
              <a:rPr lang="en-US" dirty="0" err="1" smtClean="0"/>
              <a:t>comme</a:t>
            </a:r>
            <a:r>
              <a:rPr lang="en-US" dirty="0" smtClean="0"/>
              <a:t> </a:t>
            </a:r>
            <a:r>
              <a:rPr lang="en-US" dirty="0" err="1" smtClean="0"/>
              <a:t>t'étais</a:t>
            </a:r>
            <a:r>
              <a:rPr lang="en-US" dirty="0" smtClean="0"/>
              <a:t> </a:t>
            </a:r>
            <a:r>
              <a:rPr lang="en-US" dirty="0" err="1" smtClean="0"/>
              <a:t>toujours</a:t>
            </a:r>
            <a:r>
              <a:rPr lang="en-US" dirty="0" smtClean="0"/>
              <a:t> pas </a:t>
            </a:r>
            <a:r>
              <a:rPr lang="en-US" dirty="0" err="1" smtClean="0"/>
              <a:t>là</a:t>
            </a:r>
            <a:r>
              <a:rPr lang="en-US" dirty="0" smtClean="0"/>
              <a:t> </a:t>
            </a:r>
          </a:p>
          <a:p>
            <a:pPr marL="0">
              <a:buNone/>
            </a:pPr>
            <a:r>
              <a:rPr lang="en-US" dirty="0" err="1" smtClean="0"/>
              <a:t>J'</a:t>
            </a:r>
            <a:r>
              <a:rPr lang="en-US" sz="2800" b="1" dirty="0" err="1" smtClean="0">
                <a:solidFill>
                  <a:schemeClr val="accent6"/>
                </a:solidFill>
              </a:rPr>
              <a:t>ai</a:t>
            </a:r>
            <a:r>
              <a:rPr lang="en-US" dirty="0" smtClean="0"/>
              <a:t> tout </a:t>
            </a:r>
            <a:r>
              <a:rPr lang="en-US" sz="2800" b="1" dirty="0" err="1" smtClean="0">
                <a:solidFill>
                  <a:schemeClr val="accent6"/>
                </a:solidFill>
              </a:rPr>
              <a:t>vidé</a:t>
            </a:r>
            <a:r>
              <a:rPr lang="en-US" dirty="0" smtClean="0"/>
              <a:t> le Nutella </a:t>
            </a:r>
          </a:p>
          <a:p>
            <a:pPr marL="0">
              <a:buNone/>
            </a:pPr>
            <a:r>
              <a:rPr lang="en-US" dirty="0" err="1" smtClean="0"/>
              <a:t>j'</a:t>
            </a:r>
            <a:r>
              <a:rPr lang="en-US" sz="2800" b="1" dirty="0" err="1" smtClean="0">
                <a:solidFill>
                  <a:schemeClr val="accent6"/>
                </a:solidFill>
              </a:rPr>
              <a:t>ai</a:t>
            </a:r>
            <a:r>
              <a:rPr lang="en-US" sz="2800" b="1" dirty="0" smtClean="0">
                <a:solidFill>
                  <a:schemeClr val="accent6"/>
                </a:solidFill>
              </a:rPr>
              <a:t> </a:t>
            </a:r>
            <a:r>
              <a:rPr lang="en-US" dirty="0" smtClean="0"/>
              <a:t>tout </a:t>
            </a:r>
            <a:r>
              <a:rPr lang="en-US" sz="2800" b="1" dirty="0" err="1" smtClean="0">
                <a:solidFill>
                  <a:schemeClr val="accent6"/>
                </a:solidFill>
              </a:rPr>
              <a:t>démonté</a:t>
            </a:r>
            <a:r>
              <a:rPr lang="en-US" dirty="0" smtClean="0"/>
              <a:t> </a:t>
            </a:r>
            <a:r>
              <a:rPr lang="en-US" dirty="0" err="1" smtClean="0"/>
              <a:t>tes</a:t>
            </a:r>
            <a:r>
              <a:rPr lang="en-US" dirty="0" smtClean="0"/>
              <a:t> tableaux </a:t>
            </a:r>
          </a:p>
          <a:p>
            <a:pPr marL="0">
              <a:buNone/>
            </a:pPr>
            <a:r>
              <a:rPr lang="en-US" dirty="0" err="1" smtClean="0"/>
              <a:t>j'</a:t>
            </a:r>
            <a:r>
              <a:rPr lang="en-US" sz="2800" b="1" dirty="0" err="1" smtClean="0">
                <a:solidFill>
                  <a:schemeClr val="accent6"/>
                </a:solidFill>
              </a:rPr>
              <a:t>ai</a:t>
            </a:r>
            <a:r>
              <a:rPr lang="en-US" dirty="0" smtClean="0"/>
              <a:t> tout </a:t>
            </a:r>
            <a:r>
              <a:rPr lang="en-US" sz="2800" b="1" dirty="0" err="1" smtClean="0">
                <a:solidFill>
                  <a:schemeClr val="accent6"/>
                </a:solidFill>
              </a:rPr>
              <a:t>découpé</a:t>
            </a:r>
            <a:r>
              <a:rPr lang="en-US" dirty="0" smtClean="0"/>
              <a:t> </a:t>
            </a:r>
            <a:r>
              <a:rPr lang="en-US" dirty="0" err="1" smtClean="0"/>
              <a:t>tes</a:t>
            </a:r>
            <a:r>
              <a:rPr lang="en-US" dirty="0" smtClean="0"/>
              <a:t> </a:t>
            </a:r>
            <a:r>
              <a:rPr lang="en-US" dirty="0" err="1" smtClean="0"/>
              <a:t>rideaux</a:t>
            </a:r>
            <a:r>
              <a:rPr lang="en-US" dirty="0" smtClean="0"/>
              <a:t> Tout </a:t>
            </a:r>
            <a:r>
              <a:rPr lang="en-US" dirty="0" err="1" smtClean="0"/>
              <a:t>déchiré</a:t>
            </a:r>
            <a:r>
              <a:rPr lang="en-US" dirty="0" smtClean="0"/>
              <a:t> </a:t>
            </a:r>
            <a:r>
              <a:rPr lang="en-US" dirty="0" err="1" smtClean="0"/>
              <a:t>tes</a:t>
            </a:r>
            <a:r>
              <a:rPr lang="en-US" dirty="0" smtClean="0"/>
              <a:t> belles photos </a:t>
            </a:r>
            <a:r>
              <a:rPr lang="en-US" dirty="0" err="1" smtClean="0"/>
              <a:t>Que</a:t>
            </a:r>
            <a:r>
              <a:rPr lang="en-US" dirty="0" smtClean="0"/>
              <a:t> </a:t>
            </a:r>
            <a:r>
              <a:rPr lang="en-US" dirty="0" err="1" smtClean="0"/>
              <a:t>tu</a:t>
            </a:r>
            <a:r>
              <a:rPr lang="en-US" dirty="0" smtClean="0"/>
              <a:t> </a:t>
            </a:r>
            <a:r>
              <a:rPr lang="en-US" dirty="0" err="1" smtClean="0"/>
              <a:t>cachais</a:t>
            </a:r>
            <a:r>
              <a:rPr lang="en-US" dirty="0" smtClean="0"/>
              <a:t> </a:t>
            </a:r>
            <a:r>
              <a:rPr lang="en-US" dirty="0" err="1" smtClean="0"/>
              <a:t>dans</a:t>
            </a:r>
            <a:r>
              <a:rPr lang="en-US" dirty="0" smtClean="0"/>
              <a:t> ton bureau</a:t>
            </a:r>
            <a:endParaRPr lang="en-US" dirty="0"/>
          </a:p>
        </p:txBody>
      </p:sp>
      <p:sp>
        <p:nvSpPr>
          <p:cNvPr id="4" name="TextBox 3"/>
          <p:cNvSpPr txBox="1"/>
          <p:nvPr/>
        </p:nvSpPr>
        <p:spPr>
          <a:xfrm>
            <a:off x="2490580" y="5907742"/>
            <a:ext cx="6466158" cy="523220"/>
          </a:xfrm>
          <a:prstGeom prst="rect">
            <a:avLst/>
          </a:prstGeom>
          <a:noFill/>
        </p:spPr>
        <p:txBody>
          <a:bodyPr wrap="none" rtlCol="0">
            <a:spAutoFit/>
          </a:bodyPr>
          <a:lstStyle/>
          <a:p>
            <a:pPr algn="r"/>
            <a:r>
              <a:rPr lang="en-US" sz="1400"/>
              <a:t>http://notrepetitblog.blogspot.com/2010/02/le-passe-compose-en-chanson.html</a:t>
            </a:r>
          </a:p>
          <a:p>
            <a:pPr algn="r"/>
            <a:r>
              <a:rPr lang="en-US" sz="1400"/>
              <a:t>http://www.dailymotion.com/video/xktt8_bebe-lilly-les-betises_music</a:t>
            </a:r>
          </a:p>
        </p:txBody>
      </p:sp>
      <p:sp>
        <p:nvSpPr>
          <p:cNvPr id="5" name="Footer Placeholder 4"/>
          <p:cNvSpPr>
            <a:spLocks noGrp="1"/>
          </p:cNvSpPr>
          <p:nvPr>
            <p:ph type="ftr" sz="quarter" idx="11"/>
          </p:nvPr>
        </p:nvSpPr>
        <p:spPr/>
        <p:txBody>
          <a:bodyPr/>
          <a:lstStyle/>
          <a:p>
            <a:r>
              <a:rPr lang="en-US"/>
              <a:t>Laura Terrill</a:t>
            </a:r>
          </a:p>
        </p:txBody>
      </p:sp>
      <p:pic>
        <p:nvPicPr>
          <p:cNvPr id="6" name="Picture 5" descr="Screen Shot 2015-01-07 at 3.46.47 PM.png"/>
          <p:cNvPicPr>
            <a:picLocks noChangeAspect="1"/>
          </p:cNvPicPr>
          <p:nvPr/>
        </p:nvPicPr>
        <p:blipFill>
          <a:blip r:embed="rId2"/>
          <a:stretch>
            <a:fillRect/>
          </a:stretch>
        </p:blipFill>
        <p:spPr>
          <a:xfrm>
            <a:off x="5723659" y="170916"/>
            <a:ext cx="3042389" cy="2523744"/>
          </a:xfrm>
          <a:prstGeom prst="rect">
            <a:avLst/>
          </a:prstGeom>
        </p:spPr>
      </p:pic>
    </p:spTree>
    <p:extLst>
      <p:ext uri="{BB962C8B-B14F-4D97-AF65-F5344CB8AC3E}">
        <p14:creationId xmlns:p14="http://schemas.microsoft.com/office/powerpoint/2010/main" val="206270514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ext Box 2"/>
          <p:cNvSpPr txBox="1">
            <a:spLocks noChangeArrowheads="1"/>
          </p:cNvSpPr>
          <p:nvPr/>
        </p:nvSpPr>
        <p:spPr bwMode="auto">
          <a:xfrm>
            <a:off x="1660525" y="1527175"/>
            <a:ext cx="777875" cy="5078313"/>
          </a:xfrm>
          <a:prstGeom prst="rect">
            <a:avLst/>
          </a:prstGeom>
          <a:noFill/>
          <a:ln w="9525">
            <a:noFill/>
            <a:miter lim="800000"/>
            <a:headEnd/>
            <a:tailEnd/>
          </a:ln>
        </p:spPr>
        <p:txBody>
          <a:bodyPr>
            <a:prstTxWarp prst="textNoShape">
              <a:avLst/>
            </a:prstTxWarp>
            <a:spAutoFit/>
          </a:bodyPr>
          <a:lstStyle/>
          <a:p>
            <a:pPr>
              <a:lnSpc>
                <a:spcPct val="150000"/>
              </a:lnSpc>
              <a:defRPr/>
            </a:pPr>
            <a:r>
              <a:rPr lang="en-US" sz="5400" b="1" i="1">
                <a:solidFill>
                  <a:schemeClr val="accent6"/>
                </a:solidFill>
                <a:ea typeface="ＭＳ Ｐゴシック" charset="-128"/>
                <a:cs typeface="ＭＳ Ｐゴシック" charset="-128"/>
              </a:rPr>
              <a:t>P</a:t>
            </a:r>
          </a:p>
          <a:p>
            <a:pPr>
              <a:lnSpc>
                <a:spcPct val="150000"/>
              </a:lnSpc>
              <a:defRPr/>
            </a:pPr>
            <a:r>
              <a:rPr lang="en-US" sz="5400" b="1" i="1">
                <a:solidFill>
                  <a:schemeClr val="accent6"/>
                </a:solidFill>
                <a:ea typeface="ＭＳ Ｐゴシック" charset="-128"/>
                <a:cs typeface="ＭＳ Ｐゴシック" charset="-128"/>
              </a:rPr>
              <a:t>A</a:t>
            </a:r>
          </a:p>
          <a:p>
            <a:pPr>
              <a:lnSpc>
                <a:spcPct val="150000"/>
              </a:lnSpc>
              <a:defRPr/>
            </a:pPr>
            <a:r>
              <a:rPr lang="en-US" sz="5400" b="1" i="1">
                <a:solidFill>
                  <a:schemeClr val="accent6"/>
                </a:solidFill>
                <a:ea typeface="ＭＳ Ｐゴシック" charset="-128"/>
                <a:cs typeface="ＭＳ Ｐゴシック" charset="-128"/>
              </a:rPr>
              <a:t>C</a:t>
            </a:r>
          </a:p>
          <a:p>
            <a:pPr>
              <a:lnSpc>
                <a:spcPct val="150000"/>
              </a:lnSpc>
              <a:defRPr/>
            </a:pPr>
            <a:r>
              <a:rPr lang="en-US" sz="5400" b="1" i="1">
                <a:solidFill>
                  <a:schemeClr val="accent6"/>
                </a:solidFill>
                <a:ea typeface="ＭＳ Ｐゴシック" charset="-128"/>
                <a:cs typeface="ＭＳ Ｐゴシック" charset="-128"/>
              </a:rPr>
              <a:t>E</a:t>
            </a:r>
            <a:endParaRPr lang="en-US" sz="4400" b="1" i="1">
              <a:solidFill>
                <a:schemeClr val="accent6"/>
              </a:solidFill>
              <a:ea typeface="ＭＳ Ｐゴシック" charset="-128"/>
              <a:cs typeface="ＭＳ Ｐゴシック" charset="-128"/>
            </a:endParaRPr>
          </a:p>
        </p:txBody>
      </p:sp>
      <p:sp>
        <p:nvSpPr>
          <p:cNvPr id="913411" name="Text Box 3"/>
          <p:cNvSpPr txBox="1">
            <a:spLocks noChangeArrowheads="1"/>
          </p:cNvSpPr>
          <p:nvPr/>
        </p:nvSpPr>
        <p:spPr bwMode="auto">
          <a:xfrm>
            <a:off x="2743200" y="4495800"/>
            <a:ext cx="3048000" cy="685800"/>
          </a:xfrm>
          <a:prstGeom prst="rect">
            <a:avLst/>
          </a:prstGeom>
          <a:noFill/>
          <a:ln w="9525">
            <a:noFill/>
            <a:miter lim="800000"/>
            <a:headEnd/>
            <a:tailEnd/>
          </a:ln>
        </p:spPr>
        <p:txBody>
          <a:bodyPr>
            <a:prstTxWarp prst="textNoShape">
              <a:avLst/>
            </a:prstTxWarp>
            <a:spAutoFit/>
          </a:bodyPr>
          <a:lstStyle/>
          <a:p>
            <a:r>
              <a:rPr lang="en-US" sz="3900">
                <a:solidFill>
                  <a:schemeClr val="tx2"/>
                </a:solidFill>
              </a:rPr>
              <a:t>o-construct</a:t>
            </a:r>
            <a:endParaRPr lang="en-US"/>
          </a:p>
        </p:txBody>
      </p:sp>
      <p:sp>
        <p:nvSpPr>
          <p:cNvPr id="190468" name="Text Box 4"/>
          <p:cNvSpPr txBox="1">
            <a:spLocks noChangeArrowheads="1"/>
          </p:cNvSpPr>
          <p:nvPr/>
        </p:nvSpPr>
        <p:spPr bwMode="auto">
          <a:xfrm>
            <a:off x="2743200" y="3276600"/>
            <a:ext cx="3048000" cy="685800"/>
          </a:xfrm>
          <a:prstGeom prst="rect">
            <a:avLst/>
          </a:prstGeom>
          <a:noFill/>
          <a:ln w="9525">
            <a:noFill/>
            <a:miter lim="800000"/>
            <a:headEnd/>
            <a:tailEnd/>
          </a:ln>
        </p:spPr>
        <p:txBody>
          <a:bodyPr>
            <a:prstTxWarp prst="textNoShape">
              <a:avLst/>
            </a:prstTxWarp>
            <a:spAutoFit/>
          </a:bodyPr>
          <a:lstStyle/>
          <a:p>
            <a:r>
              <a:rPr lang="en-US" sz="3900">
                <a:solidFill>
                  <a:schemeClr val="tx2"/>
                </a:solidFill>
              </a:rPr>
              <a:t>ttention</a:t>
            </a:r>
            <a:endParaRPr lang="en-US">
              <a:solidFill>
                <a:schemeClr val="tx2"/>
              </a:solidFill>
            </a:endParaRPr>
          </a:p>
        </p:txBody>
      </p:sp>
      <p:sp>
        <p:nvSpPr>
          <p:cNvPr id="190469" name="Text Box 5"/>
          <p:cNvSpPr txBox="1">
            <a:spLocks noChangeArrowheads="1"/>
          </p:cNvSpPr>
          <p:nvPr/>
        </p:nvSpPr>
        <p:spPr bwMode="auto">
          <a:xfrm>
            <a:off x="2743200" y="2057400"/>
            <a:ext cx="3048000" cy="685800"/>
          </a:xfrm>
          <a:prstGeom prst="rect">
            <a:avLst/>
          </a:prstGeom>
          <a:noFill/>
          <a:ln w="9525">
            <a:noFill/>
            <a:miter lim="800000"/>
            <a:headEnd/>
            <a:tailEnd/>
          </a:ln>
        </p:spPr>
        <p:txBody>
          <a:bodyPr>
            <a:prstTxWarp prst="textNoShape">
              <a:avLst/>
            </a:prstTxWarp>
            <a:spAutoFit/>
          </a:bodyPr>
          <a:lstStyle/>
          <a:p>
            <a:r>
              <a:rPr lang="en-US" sz="3900">
                <a:solidFill>
                  <a:schemeClr val="tx2"/>
                </a:solidFill>
              </a:rPr>
              <a:t>resentation</a:t>
            </a:r>
            <a:endParaRPr lang="en-US">
              <a:solidFill>
                <a:schemeClr val="tx2"/>
              </a:solidFill>
            </a:endParaRPr>
          </a:p>
        </p:txBody>
      </p:sp>
      <p:sp>
        <p:nvSpPr>
          <p:cNvPr id="190470" name="Rectangle 6"/>
          <p:cNvSpPr>
            <a:spLocks noGrp="1" noChangeArrowheads="1"/>
          </p:cNvSpPr>
          <p:nvPr>
            <p:ph type="title"/>
          </p:nvPr>
        </p:nvSpPr>
        <p:spPr/>
        <p:txBody>
          <a:bodyPr/>
          <a:lstStyle/>
          <a:p>
            <a:pPr eaLnBrk="1" hangingPunct="1"/>
            <a:r>
              <a:rPr lang="en-US">
                <a:ea typeface="ＭＳ Ｐゴシック" pitchFamily="-104" charset="-128"/>
                <a:cs typeface="ＭＳ Ｐゴシック" pitchFamily="-104" charset="-128"/>
              </a:rPr>
              <a:t>Grammar in Context</a:t>
            </a:r>
          </a:p>
        </p:txBody>
      </p:sp>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568584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13411">
                                            <p:txEl>
                                              <p:pRg st="0" end="0"/>
                                            </p:txEl>
                                          </p:spTgt>
                                        </p:tgtEl>
                                        <p:attrNameLst>
                                          <p:attrName>style.visibility</p:attrName>
                                        </p:attrNameLst>
                                      </p:cBhvr>
                                      <p:to>
                                        <p:strVal val="visible"/>
                                      </p:to>
                                    </p:set>
                                    <p:anim calcmode="lin" valueType="num">
                                      <p:cBhvr additive="base">
                                        <p:cTn id="7" dur="500" fill="hold"/>
                                        <p:tgtEl>
                                          <p:spTgt spid="91341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134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3411" grpId="0" build="p"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ChangeArrowheads="1"/>
          </p:cNvSpPr>
          <p:nvPr/>
        </p:nvSpPr>
        <p:spPr bwMode="auto">
          <a:xfrm>
            <a:off x="1374648" y="1930400"/>
            <a:ext cx="7391400" cy="923330"/>
          </a:xfrm>
          <a:prstGeom prst="rect">
            <a:avLst/>
          </a:prstGeom>
          <a:noFill/>
          <a:ln w="9525">
            <a:noFill/>
            <a:miter lim="800000"/>
            <a:headEnd/>
            <a:tailEnd/>
          </a:ln>
        </p:spPr>
        <p:txBody>
          <a:bodyPr>
            <a:prstTxWarp prst="textNoShape">
              <a:avLst/>
            </a:prstTxWarp>
            <a:spAutoFit/>
          </a:bodyPr>
          <a:lstStyle/>
          <a:p>
            <a:r>
              <a:rPr lang="en-US" sz="2400" i="1">
                <a:solidFill>
                  <a:schemeClr val="tx2"/>
                </a:solidFill>
              </a:rPr>
              <a:t>manger</a:t>
            </a:r>
            <a:r>
              <a:rPr lang="en-US" i="1">
                <a:solidFill>
                  <a:schemeClr val="tx2"/>
                </a:solidFill>
              </a:rPr>
              <a:t>	</a:t>
            </a:r>
            <a:r>
              <a:rPr lang="en-US">
                <a:solidFill>
                  <a:schemeClr val="tx2"/>
                </a:solidFill>
              </a:rPr>
              <a:t>Hier,  j’ </a:t>
            </a:r>
            <a:r>
              <a:rPr lang="en-US" sz="3600" b="1">
                <a:solidFill>
                  <a:schemeClr val="accent6"/>
                </a:solidFill>
              </a:rPr>
              <a:t>ai mangé</a:t>
            </a:r>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192515" name="Rectangle 3"/>
          <p:cNvSpPr>
            <a:spLocks noChangeArrowheads="1"/>
          </p:cNvSpPr>
          <p:nvPr/>
        </p:nvSpPr>
        <p:spPr bwMode="auto">
          <a:xfrm>
            <a:off x="1374648" y="2846388"/>
            <a:ext cx="7543800" cy="738664"/>
          </a:xfrm>
          <a:prstGeom prst="rect">
            <a:avLst/>
          </a:prstGeom>
          <a:noFill/>
          <a:ln w="9525">
            <a:noFill/>
            <a:miter lim="800000"/>
            <a:headEnd/>
            <a:tailEnd/>
          </a:ln>
        </p:spPr>
        <p:txBody>
          <a:bodyPr>
            <a:prstTxWarp prst="textNoShape">
              <a:avLst/>
            </a:prstTxWarp>
            <a:spAutoFit/>
          </a:bodyPr>
          <a:lstStyle/>
          <a:p>
            <a:r>
              <a:rPr lang="en-US" altLang="ja-JP" sz="2400" i="1">
                <a:solidFill>
                  <a:schemeClr val="tx2"/>
                </a:solidFill>
              </a:rPr>
              <a:t>tirer	</a:t>
            </a:r>
            <a:r>
              <a:rPr lang="en-US" altLang="ja-JP" sz="2400">
                <a:solidFill>
                  <a:schemeClr val="tx2"/>
                </a:solidFill>
              </a:rPr>
              <a:t>	</a:t>
            </a:r>
            <a:r>
              <a:rPr lang="en-US" altLang="ja-JP">
                <a:solidFill>
                  <a:schemeClr val="tx2"/>
                </a:solidFill>
              </a:rPr>
              <a:t>D’abord, j’________________ sur la queue de mon chat.  </a:t>
            </a:r>
            <a:endParaRPr lang="en-US" sz="1800">
              <a:solidFill>
                <a:schemeClr val="tx2"/>
              </a:solidFill>
              <a:latin typeface="Geneva" pitchFamily="-104" charset="0"/>
            </a:endParaRPr>
          </a:p>
          <a:p>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162820" name="Rectangle 4"/>
          <p:cNvSpPr>
            <a:spLocks noGrp="1" noChangeArrowheads="1"/>
          </p:cNvSpPr>
          <p:nvPr>
            <p:ph type="title"/>
          </p:nvPr>
        </p:nvSpPr>
        <p:spPr/>
        <p:txBody>
          <a:bodyPr>
            <a:normAutofit/>
          </a:bodyPr>
          <a:lstStyle/>
          <a:p>
            <a:pPr eaLnBrk="1" fontAlgn="auto" hangingPunct="1">
              <a:spcAft>
                <a:spcPts val="0"/>
              </a:spcAft>
              <a:defRPr/>
            </a:pPr>
            <a:r>
              <a:rPr lang="en-US" sz="3600">
                <a:ea typeface="+mj-ea"/>
                <a:cs typeface="+mj-cs"/>
              </a:rPr>
              <a:t>Passé composé</a:t>
            </a:r>
          </a:p>
        </p:txBody>
      </p:sp>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462603290"/>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ChangeArrowheads="1"/>
          </p:cNvSpPr>
          <p:nvPr/>
        </p:nvSpPr>
        <p:spPr bwMode="auto">
          <a:xfrm>
            <a:off x="654209" y="1672604"/>
            <a:ext cx="7391400" cy="923330"/>
          </a:xfrm>
          <a:prstGeom prst="rect">
            <a:avLst/>
          </a:prstGeom>
          <a:noFill/>
          <a:ln w="9525">
            <a:noFill/>
            <a:miter lim="800000"/>
            <a:headEnd/>
            <a:tailEnd/>
          </a:ln>
        </p:spPr>
        <p:txBody>
          <a:bodyPr>
            <a:prstTxWarp prst="textNoShape">
              <a:avLst/>
            </a:prstTxWarp>
            <a:spAutoFit/>
          </a:bodyPr>
          <a:lstStyle/>
          <a:p>
            <a:r>
              <a:rPr lang="en-US" sz="2400" i="1">
                <a:solidFill>
                  <a:schemeClr val="tx2"/>
                </a:solidFill>
              </a:rPr>
              <a:t>manger</a:t>
            </a:r>
            <a:r>
              <a:rPr lang="en-US" i="1">
                <a:solidFill>
                  <a:schemeClr val="tx2"/>
                </a:solidFill>
              </a:rPr>
              <a:t>	</a:t>
            </a:r>
            <a:r>
              <a:rPr lang="en-US" sz="2400">
                <a:solidFill>
                  <a:schemeClr val="tx2"/>
                </a:solidFill>
              </a:rPr>
              <a:t>Hier,  j’ </a:t>
            </a:r>
            <a:r>
              <a:rPr lang="en-US" sz="3600" b="1">
                <a:solidFill>
                  <a:schemeClr val="accent6"/>
                </a:solidFill>
              </a:rPr>
              <a:t>ai mangé </a:t>
            </a:r>
            <a:r>
              <a:rPr lang="en-US">
                <a:solidFill>
                  <a:srgbClr val="1F497D"/>
                </a:solidFill>
              </a:rPr>
              <a:t>le chocolat. </a:t>
            </a:r>
            <a:r>
              <a:rPr lang="en-US" sz="1800">
                <a:solidFill>
                  <a:srgbClr val="1F497D"/>
                </a:solidFill>
                <a:latin typeface="Geneva" pitchFamily="-104" charset="0"/>
              </a:rPr>
              <a:t>	</a:t>
            </a:r>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192515" name="Rectangle 3"/>
          <p:cNvSpPr>
            <a:spLocks noChangeArrowheads="1"/>
          </p:cNvSpPr>
          <p:nvPr/>
        </p:nvSpPr>
        <p:spPr bwMode="auto">
          <a:xfrm>
            <a:off x="654209" y="2355273"/>
            <a:ext cx="8004882" cy="923330"/>
          </a:xfrm>
          <a:prstGeom prst="rect">
            <a:avLst/>
          </a:prstGeom>
          <a:noFill/>
          <a:ln w="9525">
            <a:noFill/>
            <a:miter lim="800000"/>
            <a:headEnd/>
            <a:tailEnd/>
          </a:ln>
        </p:spPr>
        <p:txBody>
          <a:bodyPr wrap="square">
            <a:prstTxWarp prst="textNoShape">
              <a:avLst/>
            </a:prstTxWarp>
            <a:spAutoFit/>
          </a:bodyPr>
          <a:lstStyle/>
          <a:p>
            <a:r>
              <a:rPr lang="en-US" altLang="ja-JP" sz="2400" i="1">
                <a:solidFill>
                  <a:schemeClr val="tx2"/>
                </a:solidFill>
              </a:rPr>
              <a:t>tirer	</a:t>
            </a:r>
            <a:r>
              <a:rPr lang="en-US" altLang="ja-JP">
                <a:solidFill>
                  <a:schemeClr val="tx2"/>
                </a:solidFill>
              </a:rPr>
              <a:t>	</a:t>
            </a:r>
            <a:r>
              <a:rPr lang="en-US" altLang="ja-JP" sz="2400">
                <a:solidFill>
                  <a:schemeClr val="tx2"/>
                </a:solidFill>
              </a:rPr>
              <a:t>D’abord, </a:t>
            </a:r>
            <a:r>
              <a:rPr lang="en-US" altLang="ja-JP" sz="3600" b="1">
                <a:solidFill>
                  <a:schemeClr val="accent6"/>
                </a:solidFill>
              </a:rPr>
              <a:t>j’ai tiré </a:t>
            </a:r>
            <a:r>
              <a:rPr lang="en-US" altLang="ja-JP" sz="2400">
                <a:solidFill>
                  <a:schemeClr val="tx2"/>
                </a:solidFill>
              </a:rPr>
              <a:t>sur la queue de mon chat.  </a:t>
            </a:r>
            <a:endParaRPr lang="en-US" sz="2400">
              <a:solidFill>
                <a:schemeClr val="tx2"/>
              </a:solidFill>
              <a:latin typeface="Geneva" pitchFamily="-104" charset="0"/>
            </a:endParaRPr>
          </a:p>
          <a:p>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162820" name="Rectangle 4"/>
          <p:cNvSpPr>
            <a:spLocks noGrp="1" noChangeArrowheads="1"/>
          </p:cNvSpPr>
          <p:nvPr>
            <p:ph type="title"/>
          </p:nvPr>
        </p:nvSpPr>
        <p:spPr/>
        <p:txBody>
          <a:bodyPr>
            <a:normAutofit/>
          </a:bodyPr>
          <a:lstStyle/>
          <a:p>
            <a:pPr eaLnBrk="1" fontAlgn="auto" hangingPunct="1">
              <a:spcAft>
                <a:spcPts val="0"/>
              </a:spcAft>
              <a:defRPr/>
            </a:pPr>
            <a:r>
              <a:rPr lang="en-US" sz="3600">
                <a:ea typeface="+mj-ea"/>
                <a:cs typeface="+mj-cs"/>
              </a:rPr>
              <a:t>Passé composé</a:t>
            </a:r>
          </a:p>
        </p:txBody>
      </p:sp>
      <p:sp>
        <p:nvSpPr>
          <p:cNvPr id="5" name="Rectangle 3"/>
          <p:cNvSpPr>
            <a:spLocks noChangeArrowheads="1"/>
          </p:cNvSpPr>
          <p:nvPr/>
        </p:nvSpPr>
        <p:spPr bwMode="auto">
          <a:xfrm>
            <a:off x="653825" y="3122912"/>
            <a:ext cx="7543800" cy="738664"/>
          </a:xfrm>
          <a:prstGeom prst="rect">
            <a:avLst/>
          </a:prstGeom>
          <a:noFill/>
          <a:ln w="9525">
            <a:noFill/>
            <a:miter lim="800000"/>
            <a:headEnd/>
            <a:tailEnd/>
          </a:ln>
        </p:spPr>
        <p:txBody>
          <a:bodyPr>
            <a:prstTxWarp prst="textNoShape">
              <a:avLst/>
            </a:prstTxWarp>
            <a:spAutoFit/>
          </a:bodyPr>
          <a:lstStyle/>
          <a:p>
            <a:r>
              <a:rPr lang="en-US" altLang="ja-JP" sz="2400" i="1">
                <a:solidFill>
                  <a:schemeClr val="tx2"/>
                </a:solidFill>
              </a:rPr>
              <a:t>frapper		</a:t>
            </a:r>
            <a:r>
              <a:rPr lang="en-US" altLang="ja-JP" sz="2400">
                <a:solidFill>
                  <a:schemeClr val="tx2"/>
                </a:solidFill>
              </a:rPr>
              <a:t>Puis, ___________ mon frère.  </a:t>
            </a:r>
            <a:endParaRPr lang="en-US" sz="2400">
              <a:solidFill>
                <a:schemeClr val="tx2"/>
              </a:solidFill>
              <a:latin typeface="Geneva" pitchFamily="-104" charset="0"/>
            </a:endParaRPr>
          </a:p>
          <a:p>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497908363"/>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ChangeArrowheads="1"/>
          </p:cNvSpPr>
          <p:nvPr/>
        </p:nvSpPr>
        <p:spPr bwMode="auto">
          <a:xfrm>
            <a:off x="1374648" y="1672604"/>
            <a:ext cx="7391400" cy="923330"/>
          </a:xfrm>
          <a:prstGeom prst="rect">
            <a:avLst/>
          </a:prstGeom>
          <a:noFill/>
          <a:ln w="9525">
            <a:noFill/>
            <a:miter lim="800000"/>
            <a:headEnd/>
            <a:tailEnd/>
          </a:ln>
        </p:spPr>
        <p:txBody>
          <a:bodyPr>
            <a:prstTxWarp prst="textNoShape">
              <a:avLst/>
            </a:prstTxWarp>
            <a:spAutoFit/>
          </a:bodyPr>
          <a:lstStyle/>
          <a:p>
            <a:r>
              <a:rPr lang="en-US" sz="2400" i="1">
                <a:solidFill>
                  <a:schemeClr val="tx2"/>
                </a:solidFill>
              </a:rPr>
              <a:t>manger</a:t>
            </a:r>
            <a:r>
              <a:rPr lang="en-US" i="1">
                <a:solidFill>
                  <a:schemeClr val="tx2"/>
                </a:solidFill>
              </a:rPr>
              <a:t>	</a:t>
            </a:r>
            <a:r>
              <a:rPr lang="en-US">
                <a:solidFill>
                  <a:schemeClr val="tx2"/>
                </a:solidFill>
              </a:rPr>
              <a:t>Hier,  j’ </a:t>
            </a:r>
            <a:r>
              <a:rPr lang="en-US" sz="3600" b="1">
                <a:solidFill>
                  <a:schemeClr val="accent6"/>
                </a:solidFill>
              </a:rPr>
              <a:t>ai mangé </a:t>
            </a:r>
            <a:r>
              <a:rPr lang="en-US" b="1">
                <a:solidFill>
                  <a:schemeClr val="accent6"/>
                </a:solidFill>
              </a:rPr>
              <a:t>le </a:t>
            </a:r>
            <a:r>
              <a:rPr lang="en-US">
                <a:solidFill>
                  <a:srgbClr val="1F497D"/>
                </a:solidFill>
              </a:rPr>
              <a:t>chocolat. </a:t>
            </a:r>
            <a:r>
              <a:rPr lang="en-US" sz="1800">
                <a:solidFill>
                  <a:srgbClr val="1F497D"/>
                </a:solidFill>
                <a:latin typeface="Geneva" pitchFamily="-104" charset="0"/>
              </a:rPr>
              <a:t>	</a:t>
            </a:r>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192515" name="Rectangle 3"/>
          <p:cNvSpPr>
            <a:spLocks noChangeArrowheads="1"/>
          </p:cNvSpPr>
          <p:nvPr/>
        </p:nvSpPr>
        <p:spPr bwMode="auto">
          <a:xfrm>
            <a:off x="1374648" y="2375521"/>
            <a:ext cx="7543800" cy="923330"/>
          </a:xfrm>
          <a:prstGeom prst="rect">
            <a:avLst/>
          </a:prstGeom>
          <a:noFill/>
          <a:ln w="9525">
            <a:noFill/>
            <a:miter lim="800000"/>
            <a:headEnd/>
            <a:tailEnd/>
          </a:ln>
        </p:spPr>
        <p:txBody>
          <a:bodyPr>
            <a:prstTxWarp prst="textNoShape">
              <a:avLst/>
            </a:prstTxWarp>
            <a:spAutoFit/>
          </a:bodyPr>
          <a:lstStyle/>
          <a:p>
            <a:r>
              <a:rPr lang="en-US" altLang="ja-JP" sz="2400" i="1">
                <a:solidFill>
                  <a:schemeClr val="tx2"/>
                </a:solidFill>
              </a:rPr>
              <a:t>tirer	</a:t>
            </a:r>
            <a:r>
              <a:rPr lang="en-US" altLang="ja-JP">
                <a:solidFill>
                  <a:schemeClr val="tx2"/>
                </a:solidFill>
              </a:rPr>
              <a:t>	D’abord, </a:t>
            </a:r>
            <a:r>
              <a:rPr lang="en-US" altLang="ja-JP" sz="3600" b="1">
                <a:solidFill>
                  <a:schemeClr val="accent6"/>
                </a:solidFill>
              </a:rPr>
              <a:t>j’ai tiré </a:t>
            </a:r>
            <a:r>
              <a:rPr lang="en-US" altLang="ja-JP">
                <a:solidFill>
                  <a:schemeClr val="tx2"/>
                </a:solidFill>
              </a:rPr>
              <a:t>sur la queue de mon chat.  </a:t>
            </a:r>
            <a:endParaRPr lang="en-US" sz="1800">
              <a:solidFill>
                <a:schemeClr val="tx2"/>
              </a:solidFill>
              <a:latin typeface="Geneva" pitchFamily="-104" charset="0"/>
            </a:endParaRPr>
          </a:p>
          <a:p>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162820" name="Rectangle 4"/>
          <p:cNvSpPr>
            <a:spLocks noGrp="1" noChangeArrowheads="1"/>
          </p:cNvSpPr>
          <p:nvPr>
            <p:ph type="title"/>
          </p:nvPr>
        </p:nvSpPr>
        <p:spPr/>
        <p:txBody>
          <a:bodyPr>
            <a:normAutofit/>
          </a:bodyPr>
          <a:lstStyle/>
          <a:p>
            <a:pPr eaLnBrk="1" fontAlgn="auto" hangingPunct="1">
              <a:spcAft>
                <a:spcPts val="0"/>
              </a:spcAft>
              <a:defRPr/>
            </a:pPr>
            <a:r>
              <a:rPr lang="en-US" sz="3600">
                <a:ea typeface="+mj-ea"/>
                <a:cs typeface="+mj-cs"/>
              </a:rPr>
              <a:t>Passé composé</a:t>
            </a:r>
          </a:p>
        </p:txBody>
      </p:sp>
      <p:sp>
        <p:nvSpPr>
          <p:cNvPr id="5" name="Rectangle 3"/>
          <p:cNvSpPr>
            <a:spLocks noChangeArrowheads="1"/>
          </p:cNvSpPr>
          <p:nvPr/>
        </p:nvSpPr>
        <p:spPr bwMode="auto">
          <a:xfrm>
            <a:off x="1374264" y="3078438"/>
            <a:ext cx="7543800" cy="923330"/>
          </a:xfrm>
          <a:prstGeom prst="rect">
            <a:avLst/>
          </a:prstGeom>
          <a:noFill/>
          <a:ln w="9525">
            <a:noFill/>
            <a:miter lim="800000"/>
            <a:headEnd/>
            <a:tailEnd/>
          </a:ln>
        </p:spPr>
        <p:txBody>
          <a:bodyPr>
            <a:prstTxWarp prst="textNoShape">
              <a:avLst/>
            </a:prstTxWarp>
            <a:spAutoFit/>
          </a:bodyPr>
          <a:lstStyle/>
          <a:p>
            <a:r>
              <a:rPr lang="en-US" altLang="ja-JP" sz="2400" i="1">
                <a:solidFill>
                  <a:schemeClr val="tx2"/>
                </a:solidFill>
              </a:rPr>
              <a:t>frapper		</a:t>
            </a:r>
            <a:r>
              <a:rPr lang="en-US" altLang="ja-JP">
                <a:solidFill>
                  <a:schemeClr val="tx2"/>
                </a:solidFill>
              </a:rPr>
              <a:t>Puis, </a:t>
            </a:r>
            <a:r>
              <a:rPr lang="en-US" altLang="ja-JP" sz="3600" b="1">
                <a:solidFill>
                  <a:schemeClr val="accent6"/>
                </a:solidFill>
              </a:rPr>
              <a:t>j’ai frappé </a:t>
            </a:r>
            <a:r>
              <a:rPr lang="en-US" altLang="ja-JP">
                <a:solidFill>
                  <a:schemeClr val="tx2"/>
                </a:solidFill>
              </a:rPr>
              <a:t>mon frère.  </a:t>
            </a:r>
            <a:endParaRPr lang="en-US" sz="1800">
              <a:solidFill>
                <a:schemeClr val="tx2"/>
              </a:solidFill>
              <a:latin typeface="Geneva" pitchFamily="-104" charset="0"/>
            </a:endParaRPr>
          </a:p>
          <a:p>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6" name="Rectangle 3"/>
          <p:cNvSpPr>
            <a:spLocks noChangeArrowheads="1"/>
          </p:cNvSpPr>
          <p:nvPr/>
        </p:nvSpPr>
        <p:spPr bwMode="auto">
          <a:xfrm>
            <a:off x="1345233" y="3934124"/>
            <a:ext cx="7543800" cy="738664"/>
          </a:xfrm>
          <a:prstGeom prst="rect">
            <a:avLst/>
          </a:prstGeom>
          <a:noFill/>
          <a:ln w="9525">
            <a:noFill/>
            <a:miter lim="800000"/>
            <a:headEnd/>
            <a:tailEnd/>
          </a:ln>
        </p:spPr>
        <p:txBody>
          <a:bodyPr>
            <a:prstTxWarp prst="textNoShape">
              <a:avLst/>
            </a:prstTxWarp>
            <a:spAutoFit/>
          </a:bodyPr>
          <a:lstStyle/>
          <a:p>
            <a:r>
              <a:rPr lang="en-US" altLang="ja-JP" sz="2400" i="1">
                <a:solidFill>
                  <a:schemeClr val="tx2"/>
                </a:solidFill>
              </a:rPr>
              <a:t>oublier		</a:t>
            </a:r>
            <a:r>
              <a:rPr lang="en-US" altLang="ja-JP">
                <a:solidFill>
                  <a:schemeClr val="tx2"/>
                </a:solidFill>
              </a:rPr>
              <a:t>Aussi, ______________ mes devoirs.  </a:t>
            </a:r>
            <a:endParaRPr lang="en-US" sz="1800">
              <a:solidFill>
                <a:schemeClr val="tx2"/>
              </a:solidFill>
              <a:latin typeface="Geneva" pitchFamily="-104" charset="0"/>
            </a:endParaRPr>
          </a:p>
          <a:p>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954577243"/>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ChangeArrowheads="1"/>
          </p:cNvSpPr>
          <p:nvPr/>
        </p:nvSpPr>
        <p:spPr bwMode="auto">
          <a:xfrm>
            <a:off x="1374648" y="1672604"/>
            <a:ext cx="7391400" cy="923330"/>
          </a:xfrm>
          <a:prstGeom prst="rect">
            <a:avLst/>
          </a:prstGeom>
          <a:noFill/>
          <a:ln w="9525">
            <a:noFill/>
            <a:miter lim="800000"/>
            <a:headEnd/>
            <a:tailEnd/>
          </a:ln>
        </p:spPr>
        <p:txBody>
          <a:bodyPr>
            <a:prstTxWarp prst="textNoShape">
              <a:avLst/>
            </a:prstTxWarp>
            <a:spAutoFit/>
          </a:bodyPr>
          <a:lstStyle/>
          <a:p>
            <a:r>
              <a:rPr lang="en-US" sz="2400" i="1">
                <a:solidFill>
                  <a:schemeClr val="tx2"/>
                </a:solidFill>
              </a:rPr>
              <a:t>manger</a:t>
            </a:r>
            <a:r>
              <a:rPr lang="en-US" i="1">
                <a:solidFill>
                  <a:schemeClr val="tx2"/>
                </a:solidFill>
              </a:rPr>
              <a:t>	</a:t>
            </a:r>
            <a:r>
              <a:rPr lang="en-US">
                <a:solidFill>
                  <a:schemeClr val="tx2"/>
                </a:solidFill>
              </a:rPr>
              <a:t>Hier,  j’ </a:t>
            </a:r>
            <a:r>
              <a:rPr lang="en-US" sz="3600" b="1">
                <a:solidFill>
                  <a:schemeClr val="accent6"/>
                </a:solidFill>
              </a:rPr>
              <a:t>ai mangé </a:t>
            </a:r>
            <a:r>
              <a:rPr lang="en-US">
                <a:solidFill>
                  <a:srgbClr val="1F497D"/>
                </a:solidFill>
              </a:rPr>
              <a:t>le chocolat. </a:t>
            </a:r>
            <a:r>
              <a:rPr lang="en-US" sz="1800">
                <a:solidFill>
                  <a:srgbClr val="1F497D"/>
                </a:solidFill>
                <a:latin typeface="Geneva" pitchFamily="-104" charset="0"/>
              </a:rPr>
              <a:t>	</a:t>
            </a:r>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192515" name="Rectangle 3"/>
          <p:cNvSpPr>
            <a:spLocks noChangeArrowheads="1"/>
          </p:cNvSpPr>
          <p:nvPr/>
        </p:nvSpPr>
        <p:spPr bwMode="auto">
          <a:xfrm>
            <a:off x="1374648" y="2375521"/>
            <a:ext cx="7543800" cy="923330"/>
          </a:xfrm>
          <a:prstGeom prst="rect">
            <a:avLst/>
          </a:prstGeom>
          <a:noFill/>
          <a:ln w="9525">
            <a:noFill/>
            <a:miter lim="800000"/>
            <a:headEnd/>
            <a:tailEnd/>
          </a:ln>
        </p:spPr>
        <p:txBody>
          <a:bodyPr>
            <a:prstTxWarp prst="textNoShape">
              <a:avLst/>
            </a:prstTxWarp>
            <a:spAutoFit/>
          </a:bodyPr>
          <a:lstStyle/>
          <a:p>
            <a:r>
              <a:rPr lang="en-US" altLang="ja-JP" sz="2400" i="1">
                <a:solidFill>
                  <a:schemeClr val="tx2"/>
                </a:solidFill>
              </a:rPr>
              <a:t>tirer	</a:t>
            </a:r>
            <a:r>
              <a:rPr lang="en-US" altLang="ja-JP">
                <a:solidFill>
                  <a:schemeClr val="tx2"/>
                </a:solidFill>
              </a:rPr>
              <a:t>	D’abord, </a:t>
            </a:r>
            <a:r>
              <a:rPr lang="en-US" altLang="ja-JP" sz="3600" b="1">
                <a:solidFill>
                  <a:schemeClr val="accent6"/>
                </a:solidFill>
              </a:rPr>
              <a:t>j’ai tiré </a:t>
            </a:r>
            <a:r>
              <a:rPr lang="en-US" altLang="ja-JP">
                <a:solidFill>
                  <a:schemeClr val="tx2"/>
                </a:solidFill>
              </a:rPr>
              <a:t>sur la queue de mon chat.  </a:t>
            </a:r>
            <a:endParaRPr lang="en-US" sz="1800">
              <a:solidFill>
                <a:schemeClr val="tx2"/>
              </a:solidFill>
              <a:latin typeface="Geneva" pitchFamily="-104" charset="0"/>
            </a:endParaRPr>
          </a:p>
          <a:p>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162820" name="Rectangle 4"/>
          <p:cNvSpPr>
            <a:spLocks noGrp="1" noChangeArrowheads="1"/>
          </p:cNvSpPr>
          <p:nvPr>
            <p:ph type="title"/>
          </p:nvPr>
        </p:nvSpPr>
        <p:spPr/>
        <p:txBody>
          <a:bodyPr>
            <a:normAutofit/>
          </a:bodyPr>
          <a:lstStyle/>
          <a:p>
            <a:pPr eaLnBrk="1" fontAlgn="auto" hangingPunct="1">
              <a:spcAft>
                <a:spcPts val="0"/>
              </a:spcAft>
              <a:defRPr/>
            </a:pPr>
            <a:r>
              <a:rPr lang="en-US" sz="3600">
                <a:ea typeface="+mj-ea"/>
                <a:cs typeface="+mj-cs"/>
              </a:rPr>
              <a:t>Passé composé</a:t>
            </a:r>
          </a:p>
        </p:txBody>
      </p:sp>
      <p:sp>
        <p:nvSpPr>
          <p:cNvPr id="5" name="Rectangle 3"/>
          <p:cNvSpPr>
            <a:spLocks noChangeArrowheads="1"/>
          </p:cNvSpPr>
          <p:nvPr/>
        </p:nvSpPr>
        <p:spPr bwMode="auto">
          <a:xfrm>
            <a:off x="1374264" y="3078438"/>
            <a:ext cx="7543800" cy="923330"/>
          </a:xfrm>
          <a:prstGeom prst="rect">
            <a:avLst/>
          </a:prstGeom>
          <a:noFill/>
          <a:ln w="9525">
            <a:noFill/>
            <a:miter lim="800000"/>
            <a:headEnd/>
            <a:tailEnd/>
          </a:ln>
        </p:spPr>
        <p:txBody>
          <a:bodyPr>
            <a:prstTxWarp prst="textNoShape">
              <a:avLst/>
            </a:prstTxWarp>
            <a:spAutoFit/>
          </a:bodyPr>
          <a:lstStyle/>
          <a:p>
            <a:r>
              <a:rPr lang="en-US" altLang="ja-JP" sz="2400" i="1">
                <a:solidFill>
                  <a:schemeClr val="tx2"/>
                </a:solidFill>
              </a:rPr>
              <a:t>Frapper	</a:t>
            </a:r>
            <a:r>
              <a:rPr lang="en-US" altLang="ja-JP">
                <a:solidFill>
                  <a:schemeClr val="tx2"/>
                </a:solidFill>
              </a:rPr>
              <a:t>Puis, </a:t>
            </a:r>
            <a:r>
              <a:rPr lang="en-US" altLang="ja-JP" sz="3600" b="1">
                <a:solidFill>
                  <a:schemeClr val="accent6"/>
                </a:solidFill>
              </a:rPr>
              <a:t>j’ai frappé </a:t>
            </a:r>
            <a:r>
              <a:rPr lang="en-US" altLang="ja-JP">
                <a:solidFill>
                  <a:schemeClr val="tx2"/>
                </a:solidFill>
              </a:rPr>
              <a:t>mon frère.  </a:t>
            </a:r>
            <a:endParaRPr lang="en-US" sz="1800">
              <a:solidFill>
                <a:schemeClr val="tx2"/>
              </a:solidFill>
              <a:latin typeface="Geneva" pitchFamily="-104" charset="0"/>
            </a:endParaRPr>
          </a:p>
          <a:p>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6" name="Rectangle 3"/>
          <p:cNvSpPr>
            <a:spLocks noChangeArrowheads="1"/>
          </p:cNvSpPr>
          <p:nvPr/>
        </p:nvSpPr>
        <p:spPr bwMode="auto">
          <a:xfrm>
            <a:off x="1345233" y="3934124"/>
            <a:ext cx="7543800" cy="923330"/>
          </a:xfrm>
          <a:prstGeom prst="rect">
            <a:avLst/>
          </a:prstGeom>
          <a:noFill/>
          <a:ln w="9525">
            <a:noFill/>
            <a:miter lim="800000"/>
            <a:headEnd/>
            <a:tailEnd/>
          </a:ln>
        </p:spPr>
        <p:txBody>
          <a:bodyPr>
            <a:prstTxWarp prst="textNoShape">
              <a:avLst/>
            </a:prstTxWarp>
            <a:spAutoFit/>
          </a:bodyPr>
          <a:lstStyle/>
          <a:p>
            <a:r>
              <a:rPr lang="en-US" altLang="ja-JP" sz="2400" i="1">
                <a:solidFill>
                  <a:schemeClr val="tx2"/>
                </a:solidFill>
              </a:rPr>
              <a:t>oublier		</a:t>
            </a:r>
            <a:r>
              <a:rPr lang="en-US" altLang="ja-JP">
                <a:solidFill>
                  <a:schemeClr val="tx2"/>
                </a:solidFill>
              </a:rPr>
              <a:t>Aussi, </a:t>
            </a:r>
            <a:r>
              <a:rPr lang="en-US" altLang="ja-JP" sz="3600" b="1">
                <a:solidFill>
                  <a:schemeClr val="accent6"/>
                </a:solidFill>
              </a:rPr>
              <a:t>j’ai oublié </a:t>
            </a:r>
            <a:r>
              <a:rPr lang="en-US" altLang="ja-JP">
                <a:solidFill>
                  <a:schemeClr val="tx2"/>
                </a:solidFill>
              </a:rPr>
              <a:t>mes devoirs.  </a:t>
            </a:r>
            <a:endParaRPr lang="en-US" sz="1800">
              <a:solidFill>
                <a:schemeClr val="tx2"/>
              </a:solidFill>
              <a:latin typeface="Geneva" pitchFamily="-104" charset="0"/>
            </a:endParaRPr>
          </a:p>
          <a:p>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7" name="Rectangle 3"/>
          <p:cNvSpPr>
            <a:spLocks noChangeArrowheads="1"/>
          </p:cNvSpPr>
          <p:nvPr/>
        </p:nvSpPr>
        <p:spPr bwMode="auto">
          <a:xfrm>
            <a:off x="1374648" y="4720053"/>
            <a:ext cx="7543800" cy="738664"/>
          </a:xfrm>
          <a:prstGeom prst="rect">
            <a:avLst/>
          </a:prstGeom>
          <a:noFill/>
          <a:ln w="9525">
            <a:noFill/>
            <a:miter lim="800000"/>
            <a:headEnd/>
            <a:tailEnd/>
          </a:ln>
        </p:spPr>
        <p:txBody>
          <a:bodyPr>
            <a:prstTxWarp prst="textNoShape">
              <a:avLst/>
            </a:prstTxWarp>
            <a:spAutoFit/>
          </a:bodyPr>
          <a:lstStyle/>
          <a:p>
            <a:r>
              <a:rPr lang="en-US" altLang="ja-JP" sz="2400" i="1">
                <a:solidFill>
                  <a:schemeClr val="tx2"/>
                </a:solidFill>
              </a:rPr>
              <a:t>jurer		</a:t>
            </a:r>
            <a:r>
              <a:rPr lang="en-US" altLang="ja-JP">
                <a:solidFill>
                  <a:schemeClr val="tx2"/>
                </a:solidFill>
              </a:rPr>
              <a:t>Enfin, _______________ à mon père et il m’a grondé.  </a:t>
            </a:r>
            <a:endParaRPr lang="en-US" sz="1800">
              <a:solidFill>
                <a:schemeClr val="tx2"/>
              </a:solidFill>
              <a:latin typeface="Geneva" pitchFamily="-104" charset="0"/>
            </a:endParaRPr>
          </a:p>
          <a:p>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8" name="Footer Placeholder 7"/>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642501258"/>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7" descr="imageA0012.jpg"/>
          <p:cNvPicPr>
            <a:picLocks noChangeAspect="1"/>
          </p:cNvPicPr>
          <p:nvPr/>
        </p:nvPicPr>
        <p:blipFill>
          <a:blip r:embed="rId2"/>
          <a:stretch>
            <a:fillRect/>
          </a:stretch>
        </p:blipFill>
        <p:spPr>
          <a:xfrm>
            <a:off x="89515" y="2155492"/>
            <a:ext cx="5794312" cy="3785616"/>
          </a:xfrm>
          <a:prstGeom prst="rect">
            <a:avLst/>
          </a:prstGeom>
        </p:spPr>
      </p:pic>
      <p:pic>
        <p:nvPicPr>
          <p:cNvPr id="4" name="Picture 3" descr="images-1.jpeg"/>
          <p:cNvPicPr>
            <a:picLocks noChangeAspect="1"/>
          </p:cNvPicPr>
          <p:nvPr/>
        </p:nvPicPr>
        <p:blipFill>
          <a:blip r:embed="rId3"/>
          <a:stretch>
            <a:fillRect/>
          </a:stretch>
        </p:blipFill>
        <p:spPr>
          <a:xfrm>
            <a:off x="5629148" y="4555792"/>
            <a:ext cx="3683000" cy="2209800"/>
          </a:xfrm>
          <a:prstGeom prst="rect">
            <a:avLst/>
          </a:prstGeom>
        </p:spPr>
      </p:pic>
      <p:pic>
        <p:nvPicPr>
          <p:cNvPr id="6" name="Picture 5" descr="orologio.jpg"/>
          <p:cNvPicPr>
            <a:picLocks noChangeAspect="1"/>
          </p:cNvPicPr>
          <p:nvPr/>
        </p:nvPicPr>
        <p:blipFill>
          <a:blip r:embed="rId4"/>
          <a:stretch>
            <a:fillRect/>
          </a:stretch>
        </p:blipFill>
        <p:spPr>
          <a:xfrm>
            <a:off x="6805390" y="2384092"/>
            <a:ext cx="2554510" cy="1828800"/>
          </a:xfrm>
          <a:prstGeom prst="rect">
            <a:avLst/>
          </a:prstGeom>
        </p:spPr>
      </p:pic>
      <p:sp>
        <p:nvSpPr>
          <p:cNvPr id="12" name="Title 11"/>
          <p:cNvSpPr>
            <a:spLocks noGrp="1"/>
          </p:cNvSpPr>
          <p:nvPr>
            <p:ph type="title"/>
          </p:nvPr>
        </p:nvSpPr>
        <p:spPr/>
        <p:txBody>
          <a:bodyPr>
            <a:normAutofit/>
          </a:bodyPr>
          <a:lstStyle/>
          <a:p>
            <a:r>
              <a:rPr lang="en-US" sz="3600"/>
              <a:t>Making Authentic Text Comprehensible</a:t>
            </a:r>
          </a:p>
        </p:txBody>
      </p:sp>
      <p:sp>
        <p:nvSpPr>
          <p:cNvPr id="11" name="Footer Placeholder 10"/>
          <p:cNvSpPr>
            <a:spLocks noGrp="1"/>
          </p:cNvSpPr>
          <p:nvPr>
            <p:ph type="ftr" sz="quarter" idx="11"/>
          </p:nvPr>
        </p:nvSpPr>
        <p:spPr/>
        <p:txBody>
          <a:bodyPr/>
          <a:lstStyle/>
          <a:p>
            <a:r>
              <a:rPr lang="en-US"/>
              <a:t>Laura Terrill</a:t>
            </a:r>
          </a:p>
        </p:txBody>
      </p:sp>
      <p:pic>
        <p:nvPicPr>
          <p:cNvPr id="5" name="Picture 4" descr="images.jpeg"/>
          <p:cNvPicPr>
            <a:picLocks noChangeAspect="1"/>
          </p:cNvPicPr>
          <p:nvPr/>
        </p:nvPicPr>
        <p:blipFill>
          <a:blip r:embed="rId5"/>
          <a:stretch>
            <a:fillRect/>
          </a:stretch>
        </p:blipFill>
        <p:spPr>
          <a:xfrm>
            <a:off x="5252720" y="4596940"/>
            <a:ext cx="2130552" cy="2130552"/>
          </a:xfrm>
          <a:prstGeom prst="rect">
            <a:avLst/>
          </a:prstGeom>
        </p:spPr>
      </p:pic>
      <p:pic>
        <p:nvPicPr>
          <p:cNvPr id="7" name="Picture 6" descr="peso_forma.jpg"/>
          <p:cNvPicPr>
            <a:picLocks noChangeAspect="1"/>
          </p:cNvPicPr>
          <p:nvPr/>
        </p:nvPicPr>
        <p:blipFill>
          <a:blip r:embed="rId6"/>
          <a:stretch>
            <a:fillRect/>
          </a:stretch>
        </p:blipFill>
        <p:spPr>
          <a:xfrm>
            <a:off x="5303520" y="2155492"/>
            <a:ext cx="1752600" cy="2400300"/>
          </a:xfrm>
          <a:prstGeom prst="rect">
            <a:avLst/>
          </a:prstGeom>
        </p:spPr>
      </p:pic>
      <p:pic>
        <p:nvPicPr>
          <p:cNvPr id="3" name="Picture 2" descr="Unknown.jpeg"/>
          <p:cNvPicPr>
            <a:picLocks noChangeAspect="1"/>
          </p:cNvPicPr>
          <p:nvPr/>
        </p:nvPicPr>
        <p:blipFill>
          <a:blip r:embed="rId7"/>
          <a:stretch>
            <a:fillRect/>
          </a:stretch>
        </p:blipFill>
        <p:spPr>
          <a:xfrm>
            <a:off x="6555419" y="1359260"/>
            <a:ext cx="1124712" cy="1124712"/>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9</a:t>
            </a:fld>
            <a:endParaRPr lang="en-US"/>
          </a:p>
        </p:txBody>
      </p:sp>
    </p:spTree>
    <p:extLst>
      <p:ext uri="{BB962C8B-B14F-4D97-AF65-F5344CB8AC3E}">
        <p14:creationId xmlns:p14="http://schemas.microsoft.com/office/powerpoint/2010/main" val="102483922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ChangeArrowheads="1"/>
          </p:cNvSpPr>
          <p:nvPr/>
        </p:nvSpPr>
        <p:spPr bwMode="auto">
          <a:xfrm>
            <a:off x="1374648" y="1672604"/>
            <a:ext cx="7391400" cy="923330"/>
          </a:xfrm>
          <a:prstGeom prst="rect">
            <a:avLst/>
          </a:prstGeom>
          <a:noFill/>
          <a:ln w="9525">
            <a:noFill/>
            <a:miter lim="800000"/>
            <a:headEnd/>
            <a:tailEnd/>
          </a:ln>
        </p:spPr>
        <p:txBody>
          <a:bodyPr>
            <a:prstTxWarp prst="textNoShape">
              <a:avLst/>
            </a:prstTxWarp>
            <a:spAutoFit/>
          </a:bodyPr>
          <a:lstStyle/>
          <a:p>
            <a:r>
              <a:rPr lang="en-US" sz="2400" i="1">
                <a:solidFill>
                  <a:schemeClr val="tx2"/>
                </a:solidFill>
              </a:rPr>
              <a:t>manger</a:t>
            </a:r>
            <a:r>
              <a:rPr lang="en-US" i="1">
                <a:solidFill>
                  <a:schemeClr val="tx2"/>
                </a:solidFill>
              </a:rPr>
              <a:t>	</a:t>
            </a:r>
            <a:r>
              <a:rPr lang="en-US">
                <a:solidFill>
                  <a:schemeClr val="tx2"/>
                </a:solidFill>
              </a:rPr>
              <a:t>Hier,  j’ </a:t>
            </a:r>
            <a:r>
              <a:rPr lang="en-US" sz="3600" b="1">
                <a:solidFill>
                  <a:schemeClr val="accent6"/>
                </a:solidFill>
              </a:rPr>
              <a:t>ai mangé </a:t>
            </a:r>
            <a:r>
              <a:rPr lang="en-US">
                <a:solidFill>
                  <a:srgbClr val="1F497D"/>
                </a:solidFill>
              </a:rPr>
              <a:t>le chocolat. </a:t>
            </a:r>
            <a:r>
              <a:rPr lang="en-US" sz="1800">
                <a:solidFill>
                  <a:srgbClr val="1F497D"/>
                </a:solidFill>
                <a:latin typeface="Geneva" pitchFamily="-104" charset="0"/>
              </a:rPr>
              <a:t>	</a:t>
            </a:r>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192515" name="Rectangle 3"/>
          <p:cNvSpPr>
            <a:spLocks noChangeArrowheads="1"/>
          </p:cNvSpPr>
          <p:nvPr/>
        </p:nvSpPr>
        <p:spPr bwMode="auto">
          <a:xfrm>
            <a:off x="1374648" y="2375521"/>
            <a:ext cx="7543800" cy="923330"/>
          </a:xfrm>
          <a:prstGeom prst="rect">
            <a:avLst/>
          </a:prstGeom>
          <a:noFill/>
          <a:ln w="9525">
            <a:noFill/>
            <a:miter lim="800000"/>
            <a:headEnd/>
            <a:tailEnd/>
          </a:ln>
        </p:spPr>
        <p:txBody>
          <a:bodyPr>
            <a:prstTxWarp prst="textNoShape">
              <a:avLst/>
            </a:prstTxWarp>
            <a:spAutoFit/>
          </a:bodyPr>
          <a:lstStyle/>
          <a:p>
            <a:r>
              <a:rPr lang="en-US" altLang="ja-JP" sz="2400" i="1">
                <a:solidFill>
                  <a:schemeClr val="tx2"/>
                </a:solidFill>
              </a:rPr>
              <a:t>tirer	</a:t>
            </a:r>
            <a:r>
              <a:rPr lang="en-US" altLang="ja-JP">
                <a:solidFill>
                  <a:schemeClr val="tx2"/>
                </a:solidFill>
              </a:rPr>
              <a:t>	D’abord, </a:t>
            </a:r>
            <a:r>
              <a:rPr lang="en-US" altLang="ja-JP" sz="3600" b="1">
                <a:solidFill>
                  <a:schemeClr val="accent6"/>
                </a:solidFill>
              </a:rPr>
              <a:t>j’ai tiré </a:t>
            </a:r>
            <a:r>
              <a:rPr lang="en-US" altLang="ja-JP">
                <a:solidFill>
                  <a:schemeClr val="tx2"/>
                </a:solidFill>
              </a:rPr>
              <a:t>sur la queue de mon chat.  </a:t>
            </a:r>
            <a:endParaRPr lang="en-US" sz="1800">
              <a:solidFill>
                <a:schemeClr val="tx2"/>
              </a:solidFill>
              <a:latin typeface="Geneva" pitchFamily="-104" charset="0"/>
            </a:endParaRPr>
          </a:p>
          <a:p>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162820" name="Rectangle 4"/>
          <p:cNvSpPr>
            <a:spLocks noGrp="1" noChangeArrowheads="1"/>
          </p:cNvSpPr>
          <p:nvPr>
            <p:ph type="title"/>
          </p:nvPr>
        </p:nvSpPr>
        <p:spPr/>
        <p:txBody>
          <a:bodyPr>
            <a:normAutofit/>
          </a:bodyPr>
          <a:lstStyle/>
          <a:p>
            <a:pPr eaLnBrk="1" fontAlgn="auto" hangingPunct="1">
              <a:spcAft>
                <a:spcPts val="0"/>
              </a:spcAft>
              <a:defRPr/>
            </a:pPr>
            <a:r>
              <a:rPr lang="en-US" sz="3600">
                <a:ea typeface="+mj-ea"/>
                <a:cs typeface="+mj-cs"/>
              </a:rPr>
              <a:t>Passé composé</a:t>
            </a:r>
          </a:p>
        </p:txBody>
      </p:sp>
      <p:sp>
        <p:nvSpPr>
          <p:cNvPr id="5" name="Rectangle 3"/>
          <p:cNvSpPr>
            <a:spLocks noChangeArrowheads="1"/>
          </p:cNvSpPr>
          <p:nvPr/>
        </p:nvSpPr>
        <p:spPr bwMode="auto">
          <a:xfrm>
            <a:off x="1374264" y="3078438"/>
            <a:ext cx="7543800" cy="923330"/>
          </a:xfrm>
          <a:prstGeom prst="rect">
            <a:avLst/>
          </a:prstGeom>
          <a:noFill/>
          <a:ln w="9525">
            <a:noFill/>
            <a:miter lim="800000"/>
            <a:headEnd/>
            <a:tailEnd/>
          </a:ln>
        </p:spPr>
        <p:txBody>
          <a:bodyPr>
            <a:prstTxWarp prst="textNoShape">
              <a:avLst/>
            </a:prstTxWarp>
            <a:spAutoFit/>
          </a:bodyPr>
          <a:lstStyle/>
          <a:p>
            <a:r>
              <a:rPr lang="en-US" altLang="ja-JP" sz="2400" i="1">
                <a:solidFill>
                  <a:schemeClr val="tx2"/>
                </a:solidFill>
              </a:rPr>
              <a:t>Frapper	</a:t>
            </a:r>
            <a:r>
              <a:rPr lang="en-US" altLang="ja-JP">
                <a:solidFill>
                  <a:schemeClr val="tx2"/>
                </a:solidFill>
              </a:rPr>
              <a:t>Puis, </a:t>
            </a:r>
            <a:r>
              <a:rPr lang="en-US" altLang="ja-JP" sz="3600" b="1">
                <a:solidFill>
                  <a:schemeClr val="accent6"/>
                </a:solidFill>
              </a:rPr>
              <a:t>j’ai frappé </a:t>
            </a:r>
            <a:r>
              <a:rPr lang="en-US" altLang="ja-JP">
                <a:solidFill>
                  <a:schemeClr val="tx2"/>
                </a:solidFill>
              </a:rPr>
              <a:t>mon frère.  </a:t>
            </a:r>
            <a:endParaRPr lang="en-US" sz="1800">
              <a:solidFill>
                <a:schemeClr val="tx2"/>
              </a:solidFill>
              <a:latin typeface="Geneva" pitchFamily="-104" charset="0"/>
            </a:endParaRPr>
          </a:p>
          <a:p>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6" name="Rectangle 3"/>
          <p:cNvSpPr>
            <a:spLocks noChangeArrowheads="1"/>
          </p:cNvSpPr>
          <p:nvPr/>
        </p:nvSpPr>
        <p:spPr bwMode="auto">
          <a:xfrm>
            <a:off x="1345233" y="3934124"/>
            <a:ext cx="7543800" cy="923330"/>
          </a:xfrm>
          <a:prstGeom prst="rect">
            <a:avLst/>
          </a:prstGeom>
          <a:noFill/>
          <a:ln w="9525">
            <a:noFill/>
            <a:miter lim="800000"/>
            <a:headEnd/>
            <a:tailEnd/>
          </a:ln>
        </p:spPr>
        <p:txBody>
          <a:bodyPr>
            <a:prstTxWarp prst="textNoShape">
              <a:avLst/>
            </a:prstTxWarp>
            <a:spAutoFit/>
          </a:bodyPr>
          <a:lstStyle/>
          <a:p>
            <a:r>
              <a:rPr lang="en-US" altLang="ja-JP" sz="2400" i="1">
                <a:solidFill>
                  <a:schemeClr val="tx2"/>
                </a:solidFill>
              </a:rPr>
              <a:t>oublier		</a:t>
            </a:r>
            <a:r>
              <a:rPr lang="en-US" altLang="ja-JP">
                <a:solidFill>
                  <a:schemeClr val="tx2"/>
                </a:solidFill>
              </a:rPr>
              <a:t>Aussi, </a:t>
            </a:r>
            <a:r>
              <a:rPr lang="en-US" altLang="ja-JP" sz="3600" b="1">
                <a:solidFill>
                  <a:schemeClr val="accent6"/>
                </a:solidFill>
              </a:rPr>
              <a:t>j’ai oublié </a:t>
            </a:r>
            <a:r>
              <a:rPr lang="en-US" altLang="ja-JP">
                <a:solidFill>
                  <a:schemeClr val="tx2"/>
                </a:solidFill>
              </a:rPr>
              <a:t>mes devoirs.  </a:t>
            </a:r>
            <a:endParaRPr lang="en-US" sz="1800">
              <a:solidFill>
                <a:schemeClr val="tx2"/>
              </a:solidFill>
              <a:latin typeface="Geneva" pitchFamily="-104" charset="0"/>
            </a:endParaRPr>
          </a:p>
          <a:p>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7" name="Rectangle 3"/>
          <p:cNvSpPr>
            <a:spLocks noChangeArrowheads="1"/>
          </p:cNvSpPr>
          <p:nvPr/>
        </p:nvSpPr>
        <p:spPr bwMode="auto">
          <a:xfrm>
            <a:off x="1374648" y="4720053"/>
            <a:ext cx="7543800" cy="923330"/>
          </a:xfrm>
          <a:prstGeom prst="rect">
            <a:avLst/>
          </a:prstGeom>
          <a:noFill/>
          <a:ln w="9525">
            <a:noFill/>
            <a:miter lim="800000"/>
            <a:headEnd/>
            <a:tailEnd/>
          </a:ln>
        </p:spPr>
        <p:txBody>
          <a:bodyPr>
            <a:prstTxWarp prst="textNoShape">
              <a:avLst/>
            </a:prstTxWarp>
            <a:spAutoFit/>
          </a:bodyPr>
          <a:lstStyle/>
          <a:p>
            <a:r>
              <a:rPr lang="en-US" altLang="ja-JP" sz="2400" i="1">
                <a:solidFill>
                  <a:schemeClr val="tx2"/>
                </a:solidFill>
              </a:rPr>
              <a:t>jurer		</a:t>
            </a:r>
            <a:r>
              <a:rPr lang="en-US" altLang="ja-JP">
                <a:solidFill>
                  <a:schemeClr val="tx2"/>
                </a:solidFill>
              </a:rPr>
              <a:t>Enfin, </a:t>
            </a:r>
            <a:r>
              <a:rPr lang="en-US" altLang="ja-JP" sz="3600" b="1">
                <a:solidFill>
                  <a:schemeClr val="accent6"/>
                </a:solidFill>
              </a:rPr>
              <a:t>j’ai juré </a:t>
            </a:r>
            <a:r>
              <a:rPr lang="en-US" altLang="ja-JP">
                <a:solidFill>
                  <a:schemeClr val="tx2"/>
                </a:solidFill>
              </a:rPr>
              <a:t>à mon père et il m’a grondé.  </a:t>
            </a:r>
            <a:endParaRPr lang="en-US" sz="1800">
              <a:solidFill>
                <a:schemeClr val="tx2"/>
              </a:solidFill>
              <a:latin typeface="Geneva" pitchFamily="-104" charset="0"/>
            </a:endParaRPr>
          </a:p>
          <a:p>
            <a:r>
              <a:rPr lang="en-US" sz="1800">
                <a:solidFill>
                  <a:srgbClr val="000000"/>
                </a:solidFill>
                <a:latin typeface="Geneva" pitchFamily="-104" charset="0"/>
              </a:rPr>
              <a:t>				</a:t>
            </a:r>
            <a:r>
              <a:rPr lang="en-US" sz="1800" i="1">
                <a:solidFill>
                  <a:srgbClr val="000000"/>
                </a:solidFill>
                <a:latin typeface="Geneva" pitchFamily="-104" charset="0"/>
              </a:rPr>
              <a:t>		</a:t>
            </a:r>
          </a:p>
        </p:txBody>
      </p:sp>
      <p:sp>
        <p:nvSpPr>
          <p:cNvPr id="8" name="Rectangle 6"/>
          <p:cNvSpPr>
            <a:spLocks noChangeArrowheads="1"/>
          </p:cNvSpPr>
          <p:nvPr/>
        </p:nvSpPr>
        <p:spPr bwMode="auto">
          <a:xfrm>
            <a:off x="1482436" y="5515472"/>
            <a:ext cx="6093729" cy="1107996"/>
          </a:xfrm>
          <a:prstGeom prst="rect">
            <a:avLst/>
          </a:prstGeom>
          <a:noFill/>
          <a:ln w="9525">
            <a:noFill/>
            <a:miter lim="800000"/>
            <a:headEnd/>
            <a:tailEnd/>
          </a:ln>
        </p:spPr>
        <p:txBody>
          <a:bodyPr wrap="square">
            <a:prstTxWarp prst="textNoShape">
              <a:avLst/>
            </a:prstTxWarp>
            <a:spAutoFit/>
          </a:bodyPr>
          <a:lstStyle/>
          <a:p>
            <a:pPr algn="ctr"/>
            <a:r>
              <a:rPr lang="en-US" sz="2400"/>
              <a:t>What is the rule? How would you explain how to speak and write in the past?</a:t>
            </a:r>
          </a:p>
          <a:p>
            <a:pPr algn="ctr"/>
            <a:endParaRPr lang="en-US">
              <a:solidFill>
                <a:schemeClr val="tx2"/>
              </a:solidFill>
            </a:endParaRPr>
          </a:p>
        </p:txBody>
      </p:sp>
      <p:sp>
        <p:nvSpPr>
          <p:cNvPr id="9" name="Footer Placeholder 8"/>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656247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ext Box 2"/>
          <p:cNvSpPr txBox="1">
            <a:spLocks noChangeArrowheads="1"/>
          </p:cNvSpPr>
          <p:nvPr/>
        </p:nvSpPr>
        <p:spPr bwMode="auto">
          <a:xfrm>
            <a:off x="1660525" y="1146175"/>
            <a:ext cx="777875" cy="5078313"/>
          </a:xfrm>
          <a:prstGeom prst="rect">
            <a:avLst/>
          </a:prstGeom>
          <a:noFill/>
          <a:ln w="9525">
            <a:noFill/>
            <a:miter lim="800000"/>
            <a:headEnd/>
            <a:tailEnd/>
          </a:ln>
        </p:spPr>
        <p:txBody>
          <a:bodyPr>
            <a:prstTxWarp prst="textNoShape">
              <a:avLst/>
            </a:prstTxWarp>
            <a:spAutoFit/>
          </a:bodyPr>
          <a:lstStyle/>
          <a:p>
            <a:pPr>
              <a:lnSpc>
                <a:spcPct val="150000"/>
              </a:lnSpc>
              <a:defRPr/>
            </a:pPr>
            <a:r>
              <a:rPr lang="en-US" sz="5400" b="1" i="1">
                <a:solidFill>
                  <a:schemeClr val="accent6"/>
                </a:solidFill>
                <a:latin typeface="Arial" charset="0"/>
                <a:ea typeface="ＭＳ Ｐゴシック" charset="-128"/>
                <a:cs typeface="ＭＳ Ｐゴシック" charset="-128"/>
              </a:rPr>
              <a:t>P</a:t>
            </a:r>
          </a:p>
          <a:p>
            <a:pPr>
              <a:lnSpc>
                <a:spcPct val="150000"/>
              </a:lnSpc>
              <a:defRPr/>
            </a:pPr>
            <a:r>
              <a:rPr lang="en-US" sz="5400" b="1" i="1">
                <a:solidFill>
                  <a:schemeClr val="accent6"/>
                </a:solidFill>
                <a:latin typeface="Arial" charset="0"/>
                <a:ea typeface="ＭＳ Ｐゴシック" charset="-128"/>
                <a:cs typeface="ＭＳ Ｐゴシック" charset="-128"/>
              </a:rPr>
              <a:t>A</a:t>
            </a:r>
          </a:p>
          <a:p>
            <a:pPr>
              <a:lnSpc>
                <a:spcPct val="150000"/>
              </a:lnSpc>
              <a:defRPr/>
            </a:pPr>
            <a:r>
              <a:rPr lang="en-US" sz="5400" b="1" i="1">
                <a:solidFill>
                  <a:schemeClr val="accent6"/>
                </a:solidFill>
                <a:latin typeface="Arial" charset="0"/>
                <a:ea typeface="ＭＳ Ｐゴシック" charset="-128"/>
                <a:cs typeface="ＭＳ Ｐゴシック" charset="-128"/>
              </a:rPr>
              <a:t>C</a:t>
            </a:r>
          </a:p>
          <a:p>
            <a:pPr>
              <a:lnSpc>
                <a:spcPct val="150000"/>
              </a:lnSpc>
              <a:defRPr/>
            </a:pPr>
            <a:r>
              <a:rPr lang="en-US" sz="5400" b="1" i="1">
                <a:solidFill>
                  <a:schemeClr val="accent6"/>
                </a:solidFill>
                <a:latin typeface="Arial" charset="0"/>
                <a:ea typeface="ＭＳ Ｐゴシック" charset="-128"/>
                <a:cs typeface="ＭＳ Ｐゴシック" charset="-128"/>
              </a:rPr>
              <a:t>E</a:t>
            </a:r>
            <a:endParaRPr lang="en-US" sz="4400" b="1" i="1">
              <a:solidFill>
                <a:schemeClr val="accent6"/>
              </a:solidFill>
              <a:latin typeface="Arial" charset="0"/>
              <a:ea typeface="ＭＳ Ｐゴシック" charset="-128"/>
              <a:cs typeface="ＭＳ Ｐゴシック" charset="-128"/>
            </a:endParaRPr>
          </a:p>
        </p:txBody>
      </p:sp>
      <p:sp>
        <p:nvSpPr>
          <p:cNvPr id="204803" name="Text Box 3"/>
          <p:cNvSpPr txBox="1">
            <a:spLocks noChangeArrowheads="1"/>
          </p:cNvSpPr>
          <p:nvPr/>
        </p:nvSpPr>
        <p:spPr bwMode="auto">
          <a:xfrm>
            <a:off x="2743200" y="4114800"/>
            <a:ext cx="3048000" cy="685800"/>
          </a:xfrm>
          <a:prstGeom prst="rect">
            <a:avLst/>
          </a:prstGeom>
          <a:noFill/>
          <a:ln w="9525">
            <a:noFill/>
            <a:miter lim="800000"/>
            <a:headEnd/>
            <a:tailEnd/>
          </a:ln>
        </p:spPr>
        <p:txBody>
          <a:bodyPr>
            <a:prstTxWarp prst="textNoShape">
              <a:avLst/>
            </a:prstTxWarp>
            <a:spAutoFit/>
          </a:bodyPr>
          <a:lstStyle/>
          <a:p>
            <a:r>
              <a:rPr lang="en-US" sz="3900">
                <a:solidFill>
                  <a:schemeClr val="tx2"/>
                </a:solidFill>
              </a:rPr>
              <a:t>o-construct</a:t>
            </a:r>
            <a:endParaRPr lang="en-US">
              <a:solidFill>
                <a:schemeClr val="tx2"/>
              </a:solidFill>
            </a:endParaRPr>
          </a:p>
        </p:txBody>
      </p:sp>
      <p:sp>
        <p:nvSpPr>
          <p:cNvPr id="204804" name="Text Box 4"/>
          <p:cNvSpPr txBox="1">
            <a:spLocks noChangeArrowheads="1"/>
          </p:cNvSpPr>
          <p:nvPr/>
        </p:nvSpPr>
        <p:spPr bwMode="auto">
          <a:xfrm>
            <a:off x="2743200" y="2895600"/>
            <a:ext cx="3048000" cy="685800"/>
          </a:xfrm>
          <a:prstGeom prst="rect">
            <a:avLst/>
          </a:prstGeom>
          <a:noFill/>
          <a:ln w="9525">
            <a:noFill/>
            <a:miter lim="800000"/>
            <a:headEnd/>
            <a:tailEnd/>
          </a:ln>
        </p:spPr>
        <p:txBody>
          <a:bodyPr>
            <a:prstTxWarp prst="textNoShape">
              <a:avLst/>
            </a:prstTxWarp>
            <a:spAutoFit/>
          </a:bodyPr>
          <a:lstStyle/>
          <a:p>
            <a:r>
              <a:rPr lang="en-US" sz="3900">
                <a:solidFill>
                  <a:schemeClr val="tx2"/>
                </a:solidFill>
              </a:rPr>
              <a:t>ttention</a:t>
            </a:r>
            <a:endParaRPr lang="en-US">
              <a:solidFill>
                <a:schemeClr val="tx2"/>
              </a:solidFill>
            </a:endParaRPr>
          </a:p>
        </p:txBody>
      </p:sp>
      <p:sp>
        <p:nvSpPr>
          <p:cNvPr id="204805" name="Text Box 5"/>
          <p:cNvSpPr txBox="1">
            <a:spLocks noChangeArrowheads="1"/>
          </p:cNvSpPr>
          <p:nvPr/>
        </p:nvSpPr>
        <p:spPr bwMode="auto">
          <a:xfrm>
            <a:off x="2743200" y="1676400"/>
            <a:ext cx="3048000" cy="685800"/>
          </a:xfrm>
          <a:prstGeom prst="rect">
            <a:avLst/>
          </a:prstGeom>
          <a:noFill/>
          <a:ln w="9525">
            <a:noFill/>
            <a:miter lim="800000"/>
            <a:headEnd/>
            <a:tailEnd/>
          </a:ln>
        </p:spPr>
        <p:txBody>
          <a:bodyPr>
            <a:prstTxWarp prst="textNoShape">
              <a:avLst/>
            </a:prstTxWarp>
            <a:spAutoFit/>
          </a:bodyPr>
          <a:lstStyle/>
          <a:p>
            <a:r>
              <a:rPr lang="en-US" sz="3900">
                <a:solidFill>
                  <a:schemeClr val="tx2"/>
                </a:solidFill>
              </a:rPr>
              <a:t>resentation</a:t>
            </a:r>
            <a:endParaRPr lang="en-US">
              <a:solidFill>
                <a:schemeClr val="tx2"/>
              </a:solidFill>
            </a:endParaRPr>
          </a:p>
        </p:txBody>
      </p:sp>
      <p:sp>
        <p:nvSpPr>
          <p:cNvPr id="927750" name="Text Box 6"/>
          <p:cNvSpPr txBox="1">
            <a:spLocks noChangeArrowheads="1"/>
          </p:cNvSpPr>
          <p:nvPr/>
        </p:nvSpPr>
        <p:spPr bwMode="auto">
          <a:xfrm>
            <a:off x="2743200" y="5334000"/>
            <a:ext cx="3048000" cy="685800"/>
          </a:xfrm>
          <a:prstGeom prst="rect">
            <a:avLst/>
          </a:prstGeom>
          <a:noFill/>
          <a:ln w="9525">
            <a:noFill/>
            <a:miter lim="800000"/>
            <a:headEnd/>
            <a:tailEnd/>
          </a:ln>
        </p:spPr>
        <p:txBody>
          <a:bodyPr>
            <a:prstTxWarp prst="textNoShape">
              <a:avLst/>
            </a:prstTxWarp>
            <a:spAutoFit/>
          </a:bodyPr>
          <a:lstStyle/>
          <a:p>
            <a:r>
              <a:rPr lang="en-US" sz="3900">
                <a:solidFill>
                  <a:schemeClr val="tx2"/>
                </a:solidFill>
              </a:rPr>
              <a:t>xtend</a:t>
            </a:r>
            <a:endParaRPr lang="en-US"/>
          </a:p>
        </p:txBody>
      </p:sp>
      <p:sp>
        <p:nvSpPr>
          <p:cNvPr id="204807" name="Rectangle 7"/>
          <p:cNvSpPr>
            <a:spLocks noGrp="1" noChangeArrowheads="1"/>
          </p:cNvSpPr>
          <p:nvPr>
            <p:ph type="title"/>
          </p:nvPr>
        </p:nvSpPr>
        <p:spPr>
          <a:xfrm>
            <a:off x="457200" y="76200"/>
            <a:ext cx="8229600" cy="1069975"/>
          </a:xfrm>
        </p:spPr>
        <p:txBody>
          <a:bodyPr/>
          <a:lstStyle/>
          <a:p>
            <a:pPr eaLnBrk="1" hangingPunct="1"/>
            <a:r>
              <a:rPr lang="en-US">
                <a:ea typeface="ＭＳ Ｐゴシック" pitchFamily="-104" charset="-128"/>
                <a:cs typeface="ＭＳ Ｐゴシック" pitchFamily="-104" charset="-128"/>
              </a:rPr>
              <a:t>Grammar in Context</a:t>
            </a:r>
          </a:p>
        </p:txBody>
      </p:sp>
      <p:sp>
        <p:nvSpPr>
          <p:cNvPr id="8" name="Footer Placeholder 7"/>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5948977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7750">
                                            <p:txEl>
                                              <p:pRg st="0" end="0"/>
                                            </p:txEl>
                                          </p:spTgt>
                                        </p:tgtEl>
                                        <p:attrNameLst>
                                          <p:attrName>style.visibility</p:attrName>
                                        </p:attrNameLst>
                                      </p:cBhvr>
                                      <p:to>
                                        <p:strVal val="visible"/>
                                      </p:to>
                                    </p:set>
                                    <p:anim calcmode="lin" valueType="num">
                                      <p:cBhvr additive="base">
                                        <p:cTn id="7" dur="500" fill="hold"/>
                                        <p:tgtEl>
                                          <p:spTgt spid="92775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2775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7750" grpId="0" build="p" autoUpdateAnimBg="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Extend</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92</a:t>
            </a:fld>
            <a:endParaRPr lang="en-US"/>
          </a:p>
        </p:txBody>
      </p:sp>
      <p:sp>
        <p:nvSpPr>
          <p:cNvPr id="5" name="Content Placeholder 4"/>
          <p:cNvSpPr>
            <a:spLocks noGrp="1"/>
          </p:cNvSpPr>
          <p:nvPr>
            <p:ph sz="quarter" idx="1"/>
          </p:nvPr>
        </p:nvSpPr>
        <p:spPr/>
        <p:txBody>
          <a:bodyPr/>
          <a:lstStyle/>
          <a:p>
            <a:r>
              <a:rPr lang="en-US"/>
              <a:t>Exit slip asking students to write 3 things they did last night, when they were naughty, etc. </a:t>
            </a:r>
          </a:p>
          <a:p>
            <a:r>
              <a:rPr lang="en-US"/>
              <a:t>Homework asking them to do the same. Generate list of regular verbs and ask them to say if they did or didn’t do the things. Verbs should be verbs they want to use. List generated together in class. </a:t>
            </a:r>
          </a:p>
          <a:p>
            <a:r>
              <a:rPr lang="en-US"/>
              <a:t>Next day begins with image with known actions – students say what person in picture did.  </a:t>
            </a:r>
          </a:p>
        </p:txBody>
      </p:sp>
    </p:spTree>
    <p:extLst>
      <p:ext uri="{BB962C8B-B14F-4D97-AF65-F5344CB8AC3E}">
        <p14:creationId xmlns:p14="http://schemas.microsoft.com/office/powerpoint/2010/main" val="143120003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93</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9000" y="0"/>
            <a:ext cx="4817914" cy="6858000"/>
          </a:xfrm>
          <a:prstGeom prst="rect">
            <a:avLst/>
          </a:prstGeom>
        </p:spPr>
      </p:pic>
    </p:spTree>
    <p:extLst>
      <p:ext uri="{BB962C8B-B14F-4D97-AF65-F5344CB8AC3E}">
        <p14:creationId xmlns:p14="http://schemas.microsoft.com/office/powerpoint/2010/main" val="21460777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94</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195" y="452582"/>
            <a:ext cx="8152227" cy="5577840"/>
          </a:xfrm>
          <a:prstGeom prst="rect">
            <a:avLst/>
          </a:prstGeom>
        </p:spPr>
      </p:pic>
    </p:spTree>
    <p:extLst>
      <p:ext uri="{BB962C8B-B14F-4D97-AF65-F5344CB8AC3E}">
        <p14:creationId xmlns:p14="http://schemas.microsoft.com/office/powerpoint/2010/main" val="128786472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a:solidFill>
                  <a:schemeClr val="tx1"/>
                </a:solidFill>
              </a:rPr>
              <a:t>Personalization</a:t>
            </a:r>
          </a:p>
        </p:txBody>
      </p:sp>
      <p:sp>
        <p:nvSpPr>
          <p:cNvPr id="6" name="Content Placeholder 5"/>
          <p:cNvSpPr>
            <a:spLocks noGrp="1"/>
          </p:cNvSpPr>
          <p:nvPr>
            <p:ph idx="1"/>
          </p:nvPr>
        </p:nvSpPr>
        <p:spPr>
          <a:xfrm>
            <a:off x="4308764" y="1825625"/>
            <a:ext cx="4206586" cy="4226040"/>
          </a:xfrm>
        </p:spPr>
        <p:txBody>
          <a:bodyPr>
            <a:normAutofit/>
          </a:bodyPr>
          <a:lstStyle/>
          <a:p>
            <a:pPr marL="457200" indent="-457200">
              <a:buFont typeface="+mj-lt"/>
              <a:buAutoNum type="arabicPeriod"/>
            </a:pPr>
            <a:r>
              <a:rPr lang="en-US" sz="2800"/>
              <a:t>What country do you prefer? Why?</a:t>
            </a:r>
          </a:p>
          <a:p>
            <a:pPr marL="457200" indent="-457200">
              <a:buFont typeface="+mj-lt"/>
              <a:buAutoNum type="arabicPeriod"/>
            </a:pPr>
            <a:r>
              <a:rPr lang="en-US" sz="2800"/>
              <a:t>What did you do? </a:t>
            </a:r>
          </a:p>
          <a:p>
            <a:pPr marL="457200" indent="-457200">
              <a:buFont typeface="+mj-lt"/>
              <a:buAutoNum type="arabicPeriod"/>
            </a:pPr>
            <a:r>
              <a:rPr lang="en-US" sz="2800"/>
              <a:t>What did you buy?</a:t>
            </a:r>
          </a:p>
          <a:p>
            <a:pPr marL="457200" indent="-457200">
              <a:buFont typeface="+mj-lt"/>
              <a:buAutoNum type="arabicPeriod"/>
            </a:pPr>
            <a:r>
              <a:rPr lang="en-US" sz="2800"/>
              <a:t>Is Valentine’s Day important? Why or why not?</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95</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619" y="748027"/>
            <a:ext cx="3725851" cy="5303520"/>
          </a:xfrm>
          <a:prstGeom prst="rect">
            <a:avLst/>
          </a:prstGeom>
        </p:spPr>
      </p:pic>
      <p:sp>
        <p:nvSpPr>
          <p:cNvPr id="7" name="TextBox 6"/>
          <p:cNvSpPr txBox="1"/>
          <p:nvPr/>
        </p:nvSpPr>
        <p:spPr>
          <a:xfrm>
            <a:off x="1940627" y="6125518"/>
            <a:ext cx="7036478" cy="461665"/>
          </a:xfrm>
          <a:prstGeom prst="rect">
            <a:avLst/>
          </a:prstGeom>
          <a:solidFill>
            <a:schemeClr val="accent1"/>
          </a:solidFill>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sz="2400">
                <a:solidFill>
                  <a:schemeClr val="tx1"/>
                </a:solidFill>
              </a:rPr>
              <a:t>Remember: Everything is done in the target language.</a:t>
            </a:r>
          </a:p>
        </p:txBody>
      </p:sp>
    </p:spTree>
    <p:extLst>
      <p:ext uri="{BB962C8B-B14F-4D97-AF65-F5344CB8AC3E}">
        <p14:creationId xmlns:p14="http://schemas.microsoft.com/office/powerpoint/2010/main" val="654771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t>Qu’est-ce que tu as fait pour célébrer la fête de Saint Valentin?</a:t>
            </a:r>
          </a:p>
        </p:txBody>
      </p:sp>
      <p:graphicFrame>
        <p:nvGraphicFramePr>
          <p:cNvPr id="6" name="Content Placeholder 5"/>
          <p:cNvGraphicFramePr>
            <a:graphicFrameLocks noGrp="1"/>
          </p:cNvGraphicFramePr>
          <p:nvPr>
            <p:ph idx="1"/>
            <p:extLst/>
          </p:nvPr>
        </p:nvGraphicFramePr>
        <p:xfrm>
          <a:off x="346364" y="1690689"/>
          <a:ext cx="8534401" cy="4645976"/>
        </p:xfrm>
        <a:graphic>
          <a:graphicData uri="http://schemas.openxmlformats.org/drawingml/2006/table">
            <a:tbl>
              <a:tblPr firstRow="1" bandRow="1">
                <a:tableStyleId>{5C22544A-7EE6-4342-B048-85BDC9FD1C3A}</a:tableStyleId>
              </a:tblPr>
              <a:tblGrid>
                <a:gridCol w="1176699"/>
                <a:gridCol w="2079642"/>
                <a:gridCol w="2639030"/>
                <a:gridCol w="2639030"/>
              </a:tblGrid>
              <a:tr h="419629">
                <a:tc>
                  <a:txBody>
                    <a:bodyPr/>
                    <a:lstStyle/>
                    <a:p>
                      <a:endParaRPr lang="en-US" sz="2000"/>
                    </a:p>
                  </a:txBody>
                  <a:tcPr/>
                </a:tc>
                <a:tc>
                  <a:txBody>
                    <a:bodyPr/>
                    <a:lstStyle/>
                    <a:p>
                      <a:pPr algn="ctr"/>
                      <a:r>
                        <a:rPr lang="en-US" sz="2000"/>
                        <a:t>la</a:t>
                      </a:r>
                      <a:r>
                        <a:rPr lang="en-US" sz="2000" baseline="0"/>
                        <a:t> question</a:t>
                      </a:r>
                      <a:endParaRPr lang="en-US" sz="2000"/>
                    </a:p>
                  </a:txBody>
                  <a:tcPr/>
                </a:tc>
                <a:tc>
                  <a:txBody>
                    <a:bodyPr/>
                    <a:lstStyle/>
                    <a:p>
                      <a:pPr algn="ctr"/>
                      <a:r>
                        <a:rPr lang="en-US" sz="2000"/>
                        <a:t>Oui</a:t>
                      </a:r>
                      <a:r>
                        <a:rPr lang="is-IS" sz="2000"/>
                        <a:t>….</a:t>
                      </a:r>
                      <a:endParaRPr lang="en-US" sz="2000"/>
                    </a:p>
                  </a:txBody>
                  <a:tcPr/>
                </a:tc>
                <a:tc>
                  <a:txBody>
                    <a:bodyPr/>
                    <a:lstStyle/>
                    <a:p>
                      <a:pPr algn="ctr"/>
                      <a:r>
                        <a:rPr lang="en-US" sz="2000"/>
                        <a:t>Non</a:t>
                      </a:r>
                      <a:r>
                        <a:rPr lang="is-IS" sz="2000"/>
                        <a:t>….</a:t>
                      </a:r>
                      <a:endParaRPr lang="en-US" sz="2000"/>
                    </a:p>
                  </a:txBody>
                  <a:tcPr/>
                </a:tc>
              </a:tr>
              <a:tr h="742420">
                <a:tc>
                  <a:txBody>
                    <a:bodyPr/>
                    <a:lstStyle/>
                    <a:p>
                      <a:r>
                        <a:rPr lang="en-US" sz="2000"/>
                        <a:t>célébrer</a:t>
                      </a:r>
                    </a:p>
                  </a:txBody>
                  <a:tcPr anchor="ctr"/>
                </a:tc>
                <a:tc>
                  <a:txBody>
                    <a:bodyPr/>
                    <a:lstStyle/>
                    <a:p>
                      <a:r>
                        <a:rPr lang="en-US" sz="2000"/>
                        <a:t>Tu as célébré</a:t>
                      </a:r>
                      <a:r>
                        <a:rPr lang="is-IS" sz="2000"/>
                        <a:t>…?</a:t>
                      </a:r>
                      <a:endParaRPr lang="en-US" sz="2000"/>
                    </a:p>
                  </a:txBody>
                  <a:tcPr anchor="ctr"/>
                </a:tc>
                <a:tc>
                  <a:txBody>
                    <a:bodyPr/>
                    <a:lstStyle/>
                    <a:p>
                      <a:r>
                        <a:rPr lang="en-US" sz="2000"/>
                        <a:t>Oui, j’ai célébré</a:t>
                      </a:r>
                      <a:r>
                        <a:rPr lang="is-IS" sz="2000"/>
                        <a:t>…</a:t>
                      </a:r>
                      <a:endParaRPr lang="en-US" sz="2000"/>
                    </a:p>
                  </a:txBody>
                  <a:tcPr anchor="ctr"/>
                </a:tc>
                <a:tc>
                  <a:txBody>
                    <a:bodyPr/>
                    <a:lstStyle/>
                    <a:p>
                      <a:r>
                        <a:rPr lang="en-US" sz="2000"/>
                        <a:t>Non, je n’ai pas célébré</a:t>
                      </a:r>
                      <a:r>
                        <a:rPr lang="is-IS" sz="2000"/>
                        <a:t>…</a:t>
                      </a:r>
                      <a:endParaRPr lang="en-US" sz="2000"/>
                    </a:p>
                  </a:txBody>
                  <a:tcPr anchor="ctr"/>
                </a:tc>
              </a:tr>
              <a:tr h="419629">
                <a:tc>
                  <a:txBody>
                    <a:bodyPr/>
                    <a:lstStyle/>
                    <a:p>
                      <a:r>
                        <a:rPr lang="en-US" sz="2000"/>
                        <a:t>dîner</a:t>
                      </a:r>
                    </a:p>
                  </a:txBody>
                  <a:tcPr anchor="ctr"/>
                </a:tc>
                <a:tc>
                  <a:txBody>
                    <a:bodyPr/>
                    <a:lstStyle/>
                    <a:p>
                      <a:r>
                        <a:rPr lang="en-US" sz="2000"/>
                        <a:t>Tu as dîné</a:t>
                      </a:r>
                      <a:r>
                        <a:rPr lang="is-IS" sz="2000"/>
                        <a:t>….?</a:t>
                      </a:r>
                      <a:endParaRPr lang="en-US" sz="2000"/>
                    </a:p>
                  </a:txBody>
                  <a:tcPr anchor="ctr"/>
                </a:tc>
                <a:tc>
                  <a:txBody>
                    <a:bodyPr/>
                    <a:lstStyle/>
                    <a:p>
                      <a:endParaRPr lang="en-US" sz="2000"/>
                    </a:p>
                  </a:txBody>
                  <a:tcPr anchor="ctr"/>
                </a:tc>
                <a:tc>
                  <a:txBody>
                    <a:bodyPr/>
                    <a:lstStyle/>
                    <a:p>
                      <a:endParaRPr lang="en-US" sz="2000"/>
                    </a:p>
                  </a:txBody>
                  <a:tcPr anchor="ctr"/>
                </a:tc>
              </a:tr>
              <a:tr h="419629">
                <a:tc>
                  <a:txBody>
                    <a:bodyPr/>
                    <a:lstStyle/>
                    <a:p>
                      <a:r>
                        <a:rPr lang="en-US" sz="2000"/>
                        <a:t>acheter</a:t>
                      </a:r>
                    </a:p>
                  </a:txBody>
                  <a:tcPr anchor="ctr"/>
                </a:tc>
                <a:tc>
                  <a:txBody>
                    <a:bodyPr/>
                    <a:lstStyle/>
                    <a:p>
                      <a:endParaRPr lang="en-US" sz="2000"/>
                    </a:p>
                  </a:txBody>
                  <a:tcPr anchor="ctr"/>
                </a:tc>
                <a:tc>
                  <a:txBody>
                    <a:bodyPr/>
                    <a:lstStyle/>
                    <a:p>
                      <a:endParaRPr lang="en-US" sz="2000"/>
                    </a:p>
                  </a:txBody>
                  <a:tcPr anchor="ctr"/>
                </a:tc>
                <a:tc>
                  <a:txBody>
                    <a:bodyPr/>
                    <a:lstStyle/>
                    <a:p>
                      <a:endParaRPr lang="en-US" sz="2000" dirty="0"/>
                    </a:p>
                  </a:txBody>
                  <a:tcPr anchor="ctr"/>
                </a:tc>
              </a:tr>
              <a:tr h="419629">
                <a:tc>
                  <a:txBody>
                    <a:bodyPr/>
                    <a:lstStyle/>
                    <a:p>
                      <a:r>
                        <a:rPr lang="en-US" sz="2000"/>
                        <a:t>écouter de</a:t>
                      </a:r>
                      <a:r>
                        <a:rPr lang="en-US" sz="2000" baseline="0"/>
                        <a:t> la musique</a:t>
                      </a:r>
                      <a:endParaRPr lang="en-US" sz="2000"/>
                    </a:p>
                  </a:txBody>
                  <a:tcPr anchor="ctr"/>
                </a:tc>
                <a:tc>
                  <a:txBody>
                    <a:bodyPr/>
                    <a:lstStyle/>
                    <a:p>
                      <a:endParaRPr lang="en-US" sz="2000"/>
                    </a:p>
                  </a:txBody>
                  <a:tcPr anchor="ctr"/>
                </a:tc>
                <a:tc>
                  <a:txBody>
                    <a:bodyPr/>
                    <a:lstStyle/>
                    <a:p>
                      <a:endParaRPr lang="en-US" sz="2000" dirty="0"/>
                    </a:p>
                  </a:txBody>
                  <a:tcPr anchor="ctr"/>
                </a:tc>
                <a:tc>
                  <a:txBody>
                    <a:bodyPr/>
                    <a:lstStyle/>
                    <a:p>
                      <a:endParaRPr lang="en-US" sz="2000"/>
                    </a:p>
                    <a:p>
                      <a:endParaRPr lang="en-US" sz="2000"/>
                    </a:p>
                    <a:p>
                      <a:endParaRPr lang="en-US" sz="2000"/>
                    </a:p>
                  </a:txBody>
                  <a:tcPr anchor="ctr"/>
                </a:tc>
              </a:tr>
              <a:tr h="419629">
                <a:tc>
                  <a:txBody>
                    <a:bodyPr/>
                    <a:lstStyle/>
                    <a:p>
                      <a:r>
                        <a:rPr lang="en-US" sz="2000"/>
                        <a:t>voyager</a:t>
                      </a:r>
                    </a:p>
                  </a:txBody>
                  <a:tcPr anchor="ctr"/>
                </a:tc>
                <a:tc>
                  <a:txBody>
                    <a:bodyPr/>
                    <a:lstStyle/>
                    <a:p>
                      <a:endParaRPr lang="en-US" sz="2000"/>
                    </a:p>
                  </a:txBody>
                  <a:tcPr anchor="ctr"/>
                </a:tc>
                <a:tc>
                  <a:txBody>
                    <a:bodyPr/>
                    <a:lstStyle/>
                    <a:p>
                      <a:endParaRPr lang="en-US" sz="2000"/>
                    </a:p>
                  </a:txBody>
                  <a:tcPr anchor="ctr"/>
                </a:tc>
                <a:tc>
                  <a:txBody>
                    <a:bodyPr/>
                    <a:lstStyle/>
                    <a:p>
                      <a:endParaRPr lang="en-US" sz="2000"/>
                    </a:p>
                  </a:txBody>
                  <a:tcPr anchor="ctr"/>
                </a:tc>
              </a:tr>
              <a:tr h="419629">
                <a:tc>
                  <a:txBody>
                    <a:bodyPr/>
                    <a:lstStyle/>
                    <a:p>
                      <a:r>
                        <a:rPr lang="en-US" sz="2000"/>
                        <a:t>regarder un film</a:t>
                      </a:r>
                    </a:p>
                  </a:txBody>
                  <a:tcPr anchor="ctr"/>
                </a:tc>
                <a:tc>
                  <a:txBody>
                    <a:bodyPr/>
                    <a:lstStyle/>
                    <a:p>
                      <a:endParaRPr lang="en-US" sz="2000"/>
                    </a:p>
                  </a:txBody>
                  <a:tcPr anchor="ctr"/>
                </a:tc>
                <a:tc>
                  <a:txBody>
                    <a:bodyPr/>
                    <a:lstStyle/>
                    <a:p>
                      <a:endParaRPr lang="en-US" sz="2000"/>
                    </a:p>
                  </a:txBody>
                  <a:tcPr anchor="ctr"/>
                </a:tc>
                <a:tc>
                  <a:txBody>
                    <a:bodyPr/>
                    <a:lstStyle/>
                    <a:p>
                      <a:endParaRPr lang="en-US" sz="2000"/>
                    </a:p>
                  </a:txBody>
                  <a:tcPr anchor="ctr"/>
                </a:tc>
              </a:tr>
              <a:tr h="419629">
                <a:tc gridSpan="4">
                  <a:txBody>
                    <a:bodyPr/>
                    <a:lstStyle/>
                    <a:p>
                      <a:pPr algn="ctr"/>
                      <a:r>
                        <a:rPr lang="en-US" sz="2800" dirty="0"/>
                        <a:t>Je </a:t>
                      </a:r>
                      <a:r>
                        <a:rPr lang="en-US" sz="2800" dirty="0" err="1"/>
                        <a:t>n’ai</a:t>
                      </a:r>
                      <a:r>
                        <a:rPr lang="en-US" sz="2800" dirty="0"/>
                        <a:t> </a:t>
                      </a:r>
                      <a:r>
                        <a:rPr lang="en-US" sz="2800" dirty="0" err="1"/>
                        <a:t>rien</a:t>
                      </a:r>
                      <a:r>
                        <a:rPr lang="en-US" sz="2800" dirty="0"/>
                        <a:t> fait!  Je</a:t>
                      </a:r>
                      <a:r>
                        <a:rPr lang="en-US" sz="2800" baseline="0" dirty="0"/>
                        <a:t> </a:t>
                      </a:r>
                      <a:r>
                        <a:rPr lang="en-US" sz="2800" baseline="0" dirty="0" err="1"/>
                        <a:t>déteste</a:t>
                      </a:r>
                      <a:r>
                        <a:rPr lang="en-US" sz="2800" baseline="0" dirty="0"/>
                        <a:t> la fête de Saint Valentin!</a:t>
                      </a:r>
                      <a:endParaRPr lang="en-US" sz="2800" dirty="0"/>
                    </a:p>
                  </a:txBody>
                  <a:tcPr anchor="ctr"/>
                </a:tc>
                <a:tc hMerge="1">
                  <a:txBody>
                    <a:bodyPr/>
                    <a:lstStyle/>
                    <a:p>
                      <a:endParaRPr lang="en-US" sz="2000"/>
                    </a:p>
                  </a:txBody>
                  <a:tcPr anchor="ctr"/>
                </a:tc>
                <a:tc hMerge="1">
                  <a:txBody>
                    <a:bodyPr/>
                    <a:lstStyle/>
                    <a:p>
                      <a:endParaRPr lang="en-US" sz="2000"/>
                    </a:p>
                  </a:txBody>
                  <a:tcPr anchor="ctr"/>
                </a:tc>
                <a:tc hMerge="1">
                  <a:txBody>
                    <a:bodyPr/>
                    <a:lstStyle/>
                    <a:p>
                      <a:endParaRPr lang="en-US" sz="2000"/>
                    </a:p>
                  </a:txBody>
                  <a:tcPr anchor="ctr"/>
                </a:tc>
              </a:tr>
            </a:tbl>
          </a:graphicData>
        </a:graphic>
      </p:graphicFrame>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normAutofit/>
          </a:bodyPr>
          <a:lstStyle/>
          <a:p>
            <a:fld id="{D57F1E4F-1CFF-5643-939E-02111984F565}" type="slidenum">
              <a:rPr lang="en-US" smtClean="0"/>
              <a:t>96</a:t>
            </a:fld>
            <a:endParaRPr lang="en-US" dirty="0"/>
          </a:p>
        </p:txBody>
      </p:sp>
      <p:sp>
        <p:nvSpPr>
          <p:cNvPr id="5" name="Rectangle 4"/>
          <p:cNvSpPr/>
          <p:nvPr/>
        </p:nvSpPr>
        <p:spPr>
          <a:xfrm>
            <a:off x="4324027" y="3746499"/>
            <a:ext cx="4350073" cy="169340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Co-construct</a:t>
            </a:r>
          </a:p>
          <a:p>
            <a:pPr algn="ctr"/>
            <a:r>
              <a:rPr lang="en-US" sz="2400" dirty="0" smtClean="0">
                <a:solidFill>
                  <a:schemeClr val="tx1"/>
                </a:solidFill>
              </a:rPr>
              <a:t>Pretend you are the author of a grammar textbook. How would you explain the rule? </a:t>
            </a:r>
            <a:endParaRPr lang="en-US" sz="2400" dirty="0">
              <a:solidFill>
                <a:schemeClr val="tx1"/>
              </a:solidFill>
            </a:endParaRPr>
          </a:p>
        </p:txBody>
      </p:sp>
      <p:sp>
        <p:nvSpPr>
          <p:cNvPr id="7" name="TextBox 6"/>
          <p:cNvSpPr txBox="1"/>
          <p:nvPr/>
        </p:nvSpPr>
        <p:spPr>
          <a:xfrm>
            <a:off x="3738695" y="2849738"/>
            <a:ext cx="1831720" cy="461665"/>
          </a:xfrm>
          <a:prstGeom prst="rect">
            <a:avLst/>
          </a:prstGeom>
          <a:noFill/>
        </p:spPr>
        <p:txBody>
          <a:bodyPr wrap="none" rtlCol="0">
            <a:spAutoFit/>
          </a:bodyPr>
          <a:lstStyle/>
          <a:p>
            <a:r>
              <a:rPr lang="en-US" sz="2400">
                <a:solidFill>
                  <a:srgbClr val="FF0000"/>
                </a:solidFill>
              </a:rPr>
              <a:t>Oui, j’ai dîné.</a:t>
            </a:r>
          </a:p>
        </p:txBody>
      </p:sp>
      <p:sp>
        <p:nvSpPr>
          <p:cNvPr id="8" name="TextBox 7"/>
          <p:cNvSpPr txBox="1"/>
          <p:nvPr/>
        </p:nvSpPr>
        <p:spPr>
          <a:xfrm>
            <a:off x="6171533" y="2859294"/>
            <a:ext cx="2793522" cy="461665"/>
          </a:xfrm>
          <a:prstGeom prst="rect">
            <a:avLst/>
          </a:prstGeom>
          <a:noFill/>
        </p:spPr>
        <p:txBody>
          <a:bodyPr wrap="none" rtlCol="0">
            <a:spAutoFit/>
          </a:bodyPr>
          <a:lstStyle/>
          <a:p>
            <a:r>
              <a:rPr lang="en-US" sz="2400">
                <a:solidFill>
                  <a:srgbClr val="FF0000"/>
                </a:solidFill>
              </a:rPr>
              <a:t>Non, je </a:t>
            </a:r>
            <a:r>
              <a:rPr lang="en-US" sz="2400">
                <a:solidFill>
                  <a:srgbClr val="7030A0"/>
                </a:solidFill>
              </a:rPr>
              <a:t>n’</a:t>
            </a:r>
            <a:r>
              <a:rPr lang="en-US" sz="2400">
                <a:solidFill>
                  <a:srgbClr val="FF0000"/>
                </a:solidFill>
              </a:rPr>
              <a:t>ai </a:t>
            </a:r>
            <a:r>
              <a:rPr lang="en-US" sz="2400">
                <a:solidFill>
                  <a:srgbClr val="7030A0"/>
                </a:solidFill>
              </a:rPr>
              <a:t>pas</a:t>
            </a:r>
            <a:r>
              <a:rPr lang="en-US" sz="2400">
                <a:solidFill>
                  <a:srgbClr val="FF0000"/>
                </a:solidFill>
              </a:rPr>
              <a:t> dîné.</a:t>
            </a:r>
          </a:p>
        </p:txBody>
      </p:sp>
      <p:sp>
        <p:nvSpPr>
          <p:cNvPr id="9" name="TextBox 8"/>
          <p:cNvSpPr txBox="1"/>
          <p:nvPr/>
        </p:nvSpPr>
        <p:spPr>
          <a:xfrm>
            <a:off x="1606416" y="3284834"/>
            <a:ext cx="2133789" cy="461665"/>
          </a:xfrm>
          <a:prstGeom prst="rect">
            <a:avLst/>
          </a:prstGeom>
          <a:noFill/>
        </p:spPr>
        <p:txBody>
          <a:bodyPr wrap="none" rtlCol="0">
            <a:spAutoFit/>
          </a:bodyPr>
          <a:lstStyle/>
          <a:p>
            <a:r>
              <a:rPr lang="en-US" sz="2400">
                <a:solidFill>
                  <a:srgbClr val="FF0000"/>
                </a:solidFill>
              </a:rPr>
              <a:t>Tu as acheté..?.</a:t>
            </a:r>
          </a:p>
        </p:txBody>
      </p:sp>
    </p:spTree>
    <p:extLst>
      <p:ext uri="{BB962C8B-B14F-4D97-AF65-F5344CB8AC3E}">
        <p14:creationId xmlns:p14="http://schemas.microsoft.com/office/powerpoint/2010/main" val="1042914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92" y="344801"/>
            <a:ext cx="7886700" cy="1325563"/>
          </a:xfrm>
        </p:spPr>
        <p:txBody>
          <a:bodyPr/>
          <a:lstStyle/>
          <a:p>
            <a:r>
              <a:rPr lang="en-US"/>
              <a:t>Guess the answer.</a:t>
            </a: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739879" y="365126"/>
            <a:ext cx="3768725" cy="1938545"/>
          </a:xfrm>
        </p:spPr>
      </p:pic>
      <p:sp>
        <p:nvSpPr>
          <p:cNvPr id="9" name="Content Placeholder 8"/>
          <p:cNvSpPr>
            <a:spLocks noGrp="1"/>
          </p:cNvSpPr>
          <p:nvPr>
            <p:ph sz="half" idx="2"/>
          </p:nvPr>
        </p:nvSpPr>
        <p:spPr>
          <a:xfrm>
            <a:off x="4739879" y="2511490"/>
            <a:ext cx="4224012" cy="2531565"/>
          </a:xfrm>
        </p:spPr>
        <p:txBody>
          <a:bodyPr>
            <a:normAutofit fontScale="92500" lnSpcReduction="20000"/>
          </a:bodyPr>
          <a:lstStyle/>
          <a:p>
            <a:pPr marL="457200" indent="-457200">
              <a:buFont typeface="+mj-lt"/>
              <a:buAutoNum type="arabicPeriod"/>
            </a:pPr>
            <a:r>
              <a:rPr lang="en-US"/>
              <a:t>Tu as regardé un film?</a:t>
            </a:r>
          </a:p>
          <a:p>
            <a:pPr marL="457200" indent="-457200">
              <a:buFont typeface="+mj-lt"/>
              <a:buAutoNum type="arabicPeriod"/>
            </a:pPr>
            <a:r>
              <a:rPr lang="en-US"/>
              <a:t>Tu as écouté de la musique?</a:t>
            </a:r>
          </a:p>
          <a:p>
            <a:pPr marL="457200" indent="-457200">
              <a:buFont typeface="+mj-lt"/>
              <a:buAutoNum type="arabicPeriod"/>
            </a:pPr>
            <a:r>
              <a:rPr lang="en-US"/>
              <a:t>Tu as acheté du parfum?</a:t>
            </a:r>
          </a:p>
          <a:p>
            <a:pPr marL="457200" indent="-457200">
              <a:buFont typeface="+mj-lt"/>
              <a:buAutoNum type="arabicPeriod"/>
            </a:pPr>
            <a:r>
              <a:rPr lang="en-US"/>
              <a:t>Tu as dîné au restaurant? </a:t>
            </a:r>
          </a:p>
          <a:p>
            <a:pPr marL="457200" indent="-457200">
              <a:buFont typeface="+mj-lt"/>
              <a:buAutoNum type="arabicPeriod"/>
            </a:pPr>
            <a:r>
              <a:rPr lang="is-IS"/>
              <a:t>….</a:t>
            </a:r>
          </a:p>
          <a:p>
            <a:pPr marL="457200" indent="-457200">
              <a:buFont typeface="+mj-lt"/>
              <a:buAutoNum type="arabicPeriod"/>
            </a:pPr>
            <a:r>
              <a:rPr lang="is-IS"/>
              <a:t>....</a:t>
            </a:r>
          </a:p>
          <a:p>
            <a:pPr marL="457200" indent="-457200">
              <a:buFont typeface="+mj-lt"/>
              <a:buAutoNum type="arabicPeriod"/>
            </a:pPr>
            <a:r>
              <a:rPr lang="is-IS"/>
              <a:t>....</a:t>
            </a:r>
            <a:endParaRPr lang="en-US"/>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97</a:t>
            </a:fld>
            <a:endParaRPr lang="en-US" dirty="0"/>
          </a:p>
        </p:txBody>
      </p:sp>
      <p:sp>
        <p:nvSpPr>
          <p:cNvPr id="6" name="Rectangle 5"/>
          <p:cNvSpPr/>
          <p:nvPr/>
        </p:nvSpPr>
        <p:spPr>
          <a:xfrm rot="20975737">
            <a:off x="637308" y="2355273"/>
            <a:ext cx="2964873" cy="26600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a:t>J’ai acheté des fleurs.</a:t>
            </a:r>
          </a:p>
        </p:txBody>
      </p:sp>
      <p:sp>
        <p:nvSpPr>
          <p:cNvPr id="7" name="Rectangle 6"/>
          <p:cNvSpPr/>
          <p:nvPr/>
        </p:nvSpPr>
        <p:spPr>
          <a:xfrm rot="20975737">
            <a:off x="637309" y="2355273"/>
            <a:ext cx="2964873" cy="2660073"/>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i="1"/>
          </a:p>
        </p:txBody>
      </p:sp>
      <p:sp>
        <p:nvSpPr>
          <p:cNvPr id="10" name="TextBox 9"/>
          <p:cNvSpPr txBox="1"/>
          <p:nvPr/>
        </p:nvSpPr>
        <p:spPr>
          <a:xfrm>
            <a:off x="3485495" y="5298843"/>
            <a:ext cx="5265801" cy="954107"/>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sz="2800"/>
              <a:t>Exit Slip:  Write 3 things you did or </a:t>
            </a:r>
          </a:p>
          <a:p>
            <a:r>
              <a:rPr lang="en-US" sz="2800"/>
              <a:t>didn’t do for Valentine’s Day.</a:t>
            </a:r>
          </a:p>
        </p:txBody>
      </p:sp>
    </p:spTree>
    <p:extLst>
      <p:ext uri="{BB962C8B-B14F-4D97-AF65-F5344CB8AC3E}">
        <p14:creationId xmlns:p14="http://schemas.microsoft.com/office/powerpoint/2010/main" val="500037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nchor="ctr"/>
          <a:lstStyle/>
          <a:p>
            <a:r>
              <a:rPr lang="en-US" dirty="0"/>
              <a:t>What about discrete point skills?</a:t>
            </a:r>
          </a:p>
        </p:txBody>
      </p:sp>
      <p:sp>
        <p:nvSpPr>
          <p:cNvPr id="3" name="Footer Placeholder 2"/>
          <p:cNvSpPr>
            <a:spLocks noGrp="1"/>
          </p:cNvSpPr>
          <p:nvPr>
            <p:ph type="ftr" sz="quarter" idx="11"/>
          </p:nvPr>
        </p:nvSpPr>
        <p:spPr/>
        <p:txBody>
          <a:bodyPr/>
          <a:lstStyle/>
          <a:p>
            <a:r>
              <a:rPr lang="en-US" dirty="0"/>
              <a:t>Laura Terrill</a:t>
            </a:r>
          </a:p>
        </p:txBody>
      </p:sp>
      <p:sp>
        <p:nvSpPr>
          <p:cNvPr id="4" name="Slide Number Placeholder 3"/>
          <p:cNvSpPr>
            <a:spLocks noGrp="1"/>
          </p:cNvSpPr>
          <p:nvPr>
            <p:ph type="sldNum" sz="quarter" idx="12"/>
          </p:nvPr>
        </p:nvSpPr>
        <p:spPr/>
        <p:txBody>
          <a:bodyPr>
            <a:normAutofit/>
          </a:bodyPr>
          <a:lstStyle/>
          <a:p>
            <a:fld id="{149363F6-B1C1-324A-8BBC-AD6B5FE01B8A}" type="slidenum">
              <a:rPr lang="en-US"/>
              <a:pPr/>
              <a:t>98</a:t>
            </a:fld>
            <a:endParaRPr lang="en-US" dirty="0"/>
          </a:p>
        </p:txBody>
      </p:sp>
      <p:pic>
        <p:nvPicPr>
          <p:cNvPr id="5" name="Picture 4" descr="assessment.png"/>
          <p:cNvPicPr>
            <a:picLocks noChangeAspect="1"/>
          </p:cNvPicPr>
          <p:nvPr/>
        </p:nvPicPr>
        <p:blipFill>
          <a:blip r:embed="rId2"/>
          <a:stretch>
            <a:fillRect/>
          </a:stretch>
        </p:blipFill>
        <p:spPr>
          <a:xfrm>
            <a:off x="1817688" y="1677186"/>
            <a:ext cx="5505450" cy="4572000"/>
          </a:xfrm>
          <a:prstGeom prst="rect">
            <a:avLst/>
          </a:prstGeom>
        </p:spPr>
      </p:pic>
    </p:spTree>
    <p:extLst>
      <p:ext uri="{BB962C8B-B14F-4D97-AF65-F5344CB8AC3E}">
        <p14:creationId xmlns:p14="http://schemas.microsoft.com/office/powerpoint/2010/main" val="165537559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s.jpeg"/>
          <p:cNvPicPr>
            <a:picLocks noChangeAspect="1"/>
          </p:cNvPicPr>
          <p:nvPr/>
        </p:nvPicPr>
        <p:blipFill>
          <a:blip r:embed="rId2"/>
          <a:stretch>
            <a:fillRect/>
          </a:stretch>
        </p:blipFill>
        <p:spPr>
          <a:xfrm>
            <a:off x="391132" y="1600198"/>
            <a:ext cx="1666759" cy="2450592"/>
          </a:xfrm>
          <a:prstGeom prst="rect">
            <a:avLst/>
          </a:prstGeom>
        </p:spPr>
      </p:pic>
      <p:sp>
        <p:nvSpPr>
          <p:cNvPr id="7" name="Rectangle 6"/>
          <p:cNvSpPr/>
          <p:nvPr/>
        </p:nvSpPr>
        <p:spPr>
          <a:xfrm>
            <a:off x="2616200" y="1765300"/>
            <a:ext cx="5663641" cy="3970318"/>
          </a:xfrm>
          <a:prstGeom prst="rect">
            <a:avLst/>
          </a:prstGeom>
        </p:spPr>
        <p:txBody>
          <a:bodyPr wrap="square">
            <a:spAutoFit/>
          </a:bodyPr>
          <a:lstStyle/>
          <a:p>
            <a:r>
              <a:rPr lang="es-ES_tradnl" sz="2800"/>
              <a:t>Write a short description as if you are the one in these pictures. Write as much as you can. Include:</a:t>
            </a:r>
          </a:p>
          <a:p>
            <a:endParaRPr lang="es-ES_tradnl" sz="2800"/>
          </a:p>
          <a:p>
            <a:pPr marL="640080" lvl="1" indent="-182880">
              <a:buFont typeface="Arial"/>
              <a:buChar char="•"/>
            </a:pPr>
            <a:r>
              <a:rPr lang="es-ES_tradnl" sz="2800"/>
              <a:t>personal details – name, age, nationality, where you are from </a:t>
            </a:r>
            <a:endParaRPr lang="en-US" sz="2800"/>
          </a:p>
          <a:p>
            <a:pPr marL="640080" lvl="1" indent="-182880">
              <a:buFont typeface="Arial"/>
              <a:buChar char="•"/>
            </a:pPr>
            <a:r>
              <a:rPr lang="es-ES_tradnl" sz="2800"/>
              <a:t>physical traits and personality traits</a:t>
            </a:r>
            <a:endParaRPr lang="en-US" sz="2800"/>
          </a:p>
          <a:p>
            <a:endParaRPr lang="en-US" sz="2800"/>
          </a:p>
        </p:txBody>
      </p:sp>
      <p:sp>
        <p:nvSpPr>
          <p:cNvPr id="4" name="Title 3"/>
          <p:cNvSpPr>
            <a:spLocks noGrp="1"/>
          </p:cNvSpPr>
          <p:nvPr>
            <p:ph type="title"/>
          </p:nvPr>
        </p:nvSpPr>
        <p:spPr/>
        <p:txBody>
          <a:bodyPr>
            <a:normAutofit/>
          </a:bodyPr>
          <a:lstStyle/>
          <a:p>
            <a:r>
              <a:rPr lang="en-US"/>
              <a:t>Write to incorporate structures.</a:t>
            </a:r>
          </a:p>
        </p:txBody>
      </p:sp>
      <p:pic>
        <p:nvPicPr>
          <p:cNvPr id="6" name="Picture 5" descr="images.jpeg"/>
          <p:cNvPicPr>
            <a:picLocks noChangeAspect="1"/>
          </p:cNvPicPr>
          <p:nvPr/>
        </p:nvPicPr>
        <p:blipFill>
          <a:blip r:embed="rId3"/>
          <a:stretch>
            <a:fillRect/>
          </a:stretch>
        </p:blipFill>
        <p:spPr>
          <a:xfrm>
            <a:off x="409034" y="4139690"/>
            <a:ext cx="1630954" cy="2560320"/>
          </a:xfrm>
          <a:prstGeom prst="rect">
            <a:avLst/>
          </a:prstGeom>
        </p:spPr>
      </p:pic>
      <p:sp>
        <p:nvSpPr>
          <p:cNvPr id="2" name="Footer Placeholder 1"/>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1247011894"/>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Depth</Template>
  <TotalTime>1512</TotalTime>
  <Words>7367</Words>
  <Application>Microsoft Macintosh PowerPoint</Application>
  <PresentationFormat>On-screen Show (4:3)</PresentationFormat>
  <Paragraphs>1227</Paragraphs>
  <Slides>127</Slides>
  <Notes>35</Notes>
  <HiddenSlides>0</HiddenSlides>
  <MMClips>2</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127</vt:i4>
      </vt:variant>
    </vt:vector>
  </HeadingPairs>
  <TitlesOfParts>
    <vt:vector size="139" baseType="lpstr">
      <vt:lpstr>Calibri</vt:lpstr>
      <vt:lpstr>Cambria</vt:lpstr>
      <vt:lpstr>Century Gothic</vt:lpstr>
      <vt:lpstr>Corbel</vt:lpstr>
      <vt:lpstr>Geneva</vt:lpstr>
      <vt:lpstr>HGｺﾞｼｯｸM</vt:lpstr>
      <vt:lpstr>ＭＳ Ｐゴシック</vt:lpstr>
      <vt:lpstr>Symbol</vt:lpstr>
      <vt:lpstr>Times New Roman</vt:lpstr>
      <vt:lpstr>Wingdings</vt:lpstr>
      <vt:lpstr>Arial</vt:lpstr>
      <vt:lpstr>Depth</vt:lpstr>
      <vt:lpstr>Focus on Growth:  Performance Assessment and Feedback</vt:lpstr>
      <vt:lpstr>Learning Targets</vt:lpstr>
      <vt:lpstr>lterrillcps.wikispaces.com</vt:lpstr>
      <vt:lpstr>What does it mean to be proficient?</vt:lpstr>
      <vt:lpstr>PowerPoint Presentation</vt:lpstr>
      <vt:lpstr>PowerPoint Presentation</vt:lpstr>
      <vt:lpstr>PowerPoint Presentation</vt:lpstr>
      <vt:lpstr>PowerPoint Presentation</vt:lpstr>
      <vt:lpstr>Making Authentic Text Comprehensible</vt:lpstr>
      <vt:lpstr>Practice in target language; assess in English </vt:lpstr>
      <vt:lpstr>Performance and Proficiency</vt:lpstr>
      <vt:lpstr>Proficiency</vt:lpstr>
      <vt:lpstr>CONTINUOUS GROWTH TOWARD PROFICIENCY</vt:lpstr>
      <vt:lpstr>ACTFL – Proficiency</vt:lpstr>
      <vt:lpstr>Proficiency Levels</vt:lpstr>
      <vt:lpstr>Making Progress Within Each Level</vt:lpstr>
      <vt:lpstr>Quantity and Organization  of Language Expands</vt:lpstr>
      <vt:lpstr>PowerPoint Presentation</vt:lpstr>
      <vt:lpstr>Proficiency-based Rubric Interpersonal Mode – Novice Learner</vt:lpstr>
      <vt:lpstr>Key Functions and Related Tasks</vt:lpstr>
      <vt:lpstr>Spiral of Key Functions</vt:lpstr>
      <vt:lpstr>Performance</vt:lpstr>
      <vt:lpstr>NCSSFL-ACTFL Global Can-Do Benchmarks </vt:lpstr>
      <vt:lpstr>ACTFL Performance Domains</vt:lpstr>
      <vt:lpstr>ACTFL Performance Domains</vt:lpstr>
      <vt:lpstr>Performance Rubric – Interpersonal Task</vt:lpstr>
      <vt:lpstr>PERFORMANCE towards PROFICIENCY</vt:lpstr>
      <vt:lpstr>Targeted Language Goals</vt:lpstr>
      <vt:lpstr>Targeted Performance</vt:lpstr>
      <vt:lpstr>Targeted Performance</vt:lpstr>
      <vt:lpstr>PowerPoint Presentation</vt:lpstr>
      <vt:lpstr>NCSSFL-ACTFL Global Can-Do Benchmarks </vt:lpstr>
      <vt:lpstr>PowerPoint Presentation</vt:lpstr>
      <vt:lpstr>PowerPoint Presentation</vt:lpstr>
      <vt:lpstr>PowerPoint Presentation</vt:lpstr>
      <vt:lpstr>NAEP Foreign Language </vt:lpstr>
      <vt:lpstr>Getting the most out of a text</vt:lpstr>
      <vt:lpstr>Ma vie au soleil</vt:lpstr>
      <vt:lpstr>Ma vie au soleil</vt:lpstr>
      <vt:lpstr>ACTFL Integrated Performance Assessment</vt:lpstr>
      <vt:lpstr>Interpretive Mode</vt:lpstr>
      <vt:lpstr>Interpretive Communication….</vt:lpstr>
      <vt:lpstr>PowerPoint Presentation</vt:lpstr>
      <vt:lpstr>VIAJE A CHILE</vt:lpstr>
      <vt:lpstr>Key Words - Find these words in Spanish from the text.</vt:lpstr>
      <vt:lpstr>Supporting Details - What information does this article give about Chili? Indicate if a detail is true, false or not mentioned in the article. Copy the information in Spanish that is given for each detail that is true or false.    </vt:lpstr>
      <vt:lpstr>Supporting Details</vt:lpstr>
      <vt:lpstr>Main idea.  Based on what you’ve read, who is most likely to read this article?  </vt:lpstr>
      <vt:lpstr>Blended Rubric – Literal Comprehension</vt:lpstr>
      <vt:lpstr>Guessing meaning from context. According to the article, what do the following boldfaced words mean in English?</vt:lpstr>
      <vt:lpstr>Inferences - Would a person who loved being active outdoors year round like living in Chili? Why or why not? Support your answer by giving 2 reasons from the article. Write in English.  </vt:lpstr>
      <vt:lpstr>Blended rubric – Interpretive Comprehension</vt:lpstr>
      <vt:lpstr>Interpretive Listening</vt:lpstr>
      <vt:lpstr>Blended Rubric – Literal Comprehension</vt:lpstr>
      <vt:lpstr> Presentational Mode</vt:lpstr>
      <vt:lpstr>Presentational Communication….</vt:lpstr>
      <vt:lpstr>Presentational – On Demand</vt:lpstr>
      <vt:lpstr>PowerPoint Presentation</vt:lpstr>
      <vt:lpstr>Presentational “On Demand” Rubric</vt:lpstr>
      <vt:lpstr>Presentational “On Demand” Rubric, part 2</vt:lpstr>
      <vt:lpstr>Presenational “Polished” Project</vt:lpstr>
      <vt:lpstr>Presenational “Polished” Project, cont. </vt:lpstr>
      <vt:lpstr>Project Outline</vt:lpstr>
      <vt:lpstr>Spoken Presentation</vt:lpstr>
      <vt:lpstr>Written Presentation</vt:lpstr>
      <vt:lpstr> Interpersonal Mode</vt:lpstr>
      <vt:lpstr>Interpersonal Communication….</vt:lpstr>
      <vt:lpstr>Interpersonal Assessment </vt:lpstr>
      <vt:lpstr>Interpersonal Prompt</vt:lpstr>
      <vt:lpstr>PowerPoint Presentation</vt:lpstr>
      <vt:lpstr>Interpersonal Rubric</vt:lpstr>
      <vt:lpstr>PowerPoint Presentation</vt:lpstr>
      <vt:lpstr>Assessment vs. Evaluation</vt:lpstr>
      <vt:lpstr>Possible Gradebook Categories</vt:lpstr>
      <vt:lpstr>PowerPoint Presentation</vt:lpstr>
      <vt:lpstr>Overview:  Level 1</vt:lpstr>
      <vt:lpstr>Conventions</vt:lpstr>
      <vt:lpstr>Conventions</vt:lpstr>
      <vt:lpstr>Consider the following activities…</vt:lpstr>
      <vt:lpstr>Grammar in Context</vt:lpstr>
      <vt:lpstr>Bébé Lilly: Les bêtises</vt:lpstr>
      <vt:lpstr>Bébé Lilly: Les bêtises</vt:lpstr>
      <vt:lpstr>Grammar in Context</vt:lpstr>
      <vt:lpstr>Bébé Lilly: Les bêtises</vt:lpstr>
      <vt:lpstr>Grammar in Context</vt:lpstr>
      <vt:lpstr>Passé composé</vt:lpstr>
      <vt:lpstr>Passé composé</vt:lpstr>
      <vt:lpstr>Passé composé</vt:lpstr>
      <vt:lpstr>Passé composé</vt:lpstr>
      <vt:lpstr>Passé composé</vt:lpstr>
      <vt:lpstr>Grammar in Context</vt:lpstr>
      <vt:lpstr>Extend</vt:lpstr>
      <vt:lpstr>PowerPoint Presentation</vt:lpstr>
      <vt:lpstr>PowerPoint Presentation</vt:lpstr>
      <vt:lpstr>Personalization</vt:lpstr>
      <vt:lpstr>Qu’est-ce que tu as fait pour célébrer la fête de Saint Valentin?</vt:lpstr>
      <vt:lpstr>Guess the answer.</vt:lpstr>
      <vt:lpstr>What about discrete point skills?</vt:lpstr>
      <vt:lpstr>Write to incorporate structures.</vt:lpstr>
      <vt:lpstr>Great Art of France: Virtual Visits</vt:lpstr>
      <vt:lpstr>Yesterday – Today - Tomorrow</vt:lpstr>
      <vt:lpstr>Grammar in context</vt:lpstr>
      <vt:lpstr>Grammar in context</vt:lpstr>
      <vt:lpstr>Functional Vocabulary List</vt:lpstr>
      <vt:lpstr>PowerPoint Presentation</vt:lpstr>
      <vt:lpstr>PowerPoint Presentation</vt:lpstr>
      <vt:lpstr>PowerPoint Presentation</vt:lpstr>
      <vt:lpstr>PowerPoint Presentation</vt:lpstr>
      <vt:lpstr>Vocabulary “Quizzes”</vt:lpstr>
      <vt:lpstr>Vocabulary in Context</vt:lpstr>
      <vt:lpstr>Authentic Text</vt:lpstr>
      <vt:lpstr>Plusieurs des fameux cochons nageurs des Bahamas sont morts, le mystère est total</vt:lpstr>
      <vt:lpstr>Une baleine à bosse passe juste devant lui mais il est trop captivé par son téléphone pour le remarquer</vt:lpstr>
      <vt:lpstr>Tips for finding authentic text</vt:lpstr>
      <vt:lpstr>PowerPoint Presentation</vt:lpstr>
      <vt:lpstr>PowerPoint Presentation</vt:lpstr>
      <vt:lpstr>Getting Started</vt:lpstr>
      <vt:lpstr>PowerPoint Presentation</vt:lpstr>
      <vt:lpstr>What season do you prefer? Why? What do you do when it….</vt:lpstr>
      <vt:lpstr>Do you want to go? Why or why not? What are you going to do there? </vt:lpstr>
      <vt:lpstr>How many weeks of vacation do you have? Do you want? Your mom? Dad? Where do you want to live? </vt:lpstr>
      <vt:lpstr>PowerPoint Presentation</vt:lpstr>
      <vt:lpstr>Interpersonal – Have a conversation that works in various words.  Presentational – Write about your vacation based on words seen here. </vt:lpstr>
      <vt:lpstr>Use master list to make personal list</vt:lpstr>
      <vt:lpstr>PowerPoint Presentation</vt:lpstr>
      <vt:lpstr>Où va cette personne?</vt:lpstr>
      <vt:lpstr>PowerPoint Presentation</vt:lpstr>
    </vt:vector>
  </TitlesOfParts>
  <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Focus on Growth:  Performance Assessment and Feedback</dc:title>
  <dc:creator>Laura</dc:creator>
  <cp:lastModifiedBy>Laura</cp:lastModifiedBy>
  <cp:revision>56</cp:revision>
  <cp:lastPrinted>2017-02-28T02:42:47Z</cp:lastPrinted>
  <dcterms:created xsi:type="dcterms:W3CDTF">2017-02-27T03:40:31Z</dcterms:created>
  <dcterms:modified xsi:type="dcterms:W3CDTF">2017-03-08T17:29:17Z</dcterms:modified>
</cp:coreProperties>
</file>